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715000" cx="9144000"/>
  <p:notesSz cx="11430000" cy="9398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59">
          <p15:clr>
            <a:srgbClr val="A4A3A4"/>
          </p15:clr>
        </p15:guide>
        <p15:guide id="2" pos="12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0A46768-3C4D-4F0E-9A1E-ADE4977684B9}">
  <a:tblStyle styleId="{10A46768-3C4D-4F0E-9A1E-ADE4977684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59" orient="horz"/>
        <p:guide pos="129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Roboto-bold.fntdata"/><Relationship Id="rId10" Type="http://schemas.openxmlformats.org/officeDocument/2006/relationships/slide" Target="slides/slide4.xml"/><Relationship Id="rId21" Type="http://schemas.openxmlformats.org/officeDocument/2006/relationships/font" Target="fonts/Roboto-regular.fntdata"/><Relationship Id="rId13" Type="http://schemas.openxmlformats.org/officeDocument/2006/relationships/slide" Target="slides/slide7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6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905375" y="704850"/>
            <a:ext cx="76203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/>
          <p:nvPr>
            <p:ph idx="2" type="sldImg"/>
          </p:nvPr>
        </p:nvSpPr>
        <p:spPr>
          <a:xfrm>
            <a:off x="1905375" y="704850"/>
            <a:ext cx="76203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31026eafc5_1_11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t/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g231026eafc5_1_11:notes"/>
          <p:cNvSpPr/>
          <p:nvPr>
            <p:ph idx="2" type="sldImg"/>
          </p:nvPr>
        </p:nvSpPr>
        <p:spPr>
          <a:xfrm>
            <a:off x="1905375" y="704850"/>
            <a:ext cx="7620300" cy="352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We explored 3 regressors and saw excellent results for 3 models - KNN, Linear Regression and RF.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RF gave us the 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6:notes"/>
          <p:cNvSpPr/>
          <p:nvPr>
            <p:ph idx="2" type="sldImg"/>
          </p:nvPr>
        </p:nvSpPr>
        <p:spPr>
          <a:xfrm>
            <a:off x="1905375" y="704850"/>
            <a:ext cx="76203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31052f887d_7_3:notes"/>
          <p:cNvSpPr/>
          <p:nvPr>
            <p:ph idx="2" type="sldImg"/>
          </p:nvPr>
        </p:nvSpPr>
        <p:spPr>
          <a:xfrm>
            <a:off x="1905375" y="704850"/>
            <a:ext cx="7620300" cy="352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31052f887d_7_3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Started on a basic RF model and tuned our </a:t>
            </a:r>
            <a:r>
              <a:rPr lang="en-GB"/>
              <a:t>hyperparameters based on the features and data points </a:t>
            </a:r>
            <a:r>
              <a:rPr lang="en-GB"/>
              <a:t> to </a:t>
            </a:r>
            <a:r>
              <a:rPr lang="en-GB"/>
              <a:t>create</a:t>
            </a:r>
            <a:r>
              <a:rPr lang="en-GB"/>
              <a:t> a good model, but not too good a model as we </a:t>
            </a:r>
            <a:r>
              <a:rPr lang="en-GB"/>
              <a:t>of course</a:t>
            </a:r>
            <a:r>
              <a:rPr lang="en-GB"/>
              <a:t> </a:t>
            </a:r>
            <a:r>
              <a:rPr lang="en-GB"/>
              <a:t>didn't</a:t>
            </a:r>
            <a:r>
              <a:rPr lang="en-GB"/>
              <a:t> want to achieve overfitting.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Based on the no of features, data points and to avoid overfitting, so the model can be more generic, the following </a:t>
            </a:r>
            <a:r>
              <a:rPr lang="en-GB"/>
              <a:t>hyper parameters</a:t>
            </a:r>
            <a:r>
              <a:rPr lang="en-GB"/>
              <a:t> were chosen.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Besides giving a high accuracy ad the fact that RF is an ensemble approach (as Jash mentioned earlier) also takes care of feature selection at every split, something that the other 2 do not do. 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Trade off between - interpretability and accuracy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concluded from our data exploration and analysis that the features in the dataset are strong </a:t>
            </a:r>
            <a:r>
              <a:rPr lang="en-GB"/>
              <a:t>predictors</a:t>
            </a:r>
            <a:r>
              <a:rPr lang="en-GB"/>
              <a:t> of the </a:t>
            </a:r>
            <a:r>
              <a:rPr lang="en-GB"/>
              <a:t>intrinsic</a:t>
            </a:r>
            <a:r>
              <a:rPr lang="en-GB"/>
              <a:t> value of the option which </a:t>
            </a:r>
            <a:r>
              <a:rPr lang="en-GB"/>
              <a:t>represents</a:t>
            </a:r>
            <a:r>
              <a:rPr lang="en-GB"/>
              <a:t> </a:t>
            </a:r>
            <a:r>
              <a:rPr lang="en-GB"/>
              <a:t>interpretability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Hence, our focus was more on accuracy, we worked on our models to gain maximum accuracy </a:t>
            </a:r>
            <a:endParaRPr/>
          </a:p>
        </p:txBody>
      </p:sp>
      <p:sp>
        <p:nvSpPr>
          <p:cNvPr id="201" name="Google Shape;201;p9:notes"/>
          <p:cNvSpPr/>
          <p:nvPr>
            <p:ph idx="2" type="sldImg"/>
          </p:nvPr>
        </p:nvSpPr>
        <p:spPr>
          <a:xfrm>
            <a:off x="1905375" y="704850"/>
            <a:ext cx="76203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32d99b0101_0_0:notes"/>
          <p:cNvSpPr/>
          <p:nvPr>
            <p:ph idx="2" type="sldImg"/>
          </p:nvPr>
        </p:nvSpPr>
        <p:spPr>
          <a:xfrm>
            <a:off x="1905375" y="704850"/>
            <a:ext cx="7620300" cy="352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32d99b0101_0_0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32d99b0221_5_0:notes"/>
          <p:cNvSpPr/>
          <p:nvPr>
            <p:ph idx="2" type="sldImg"/>
          </p:nvPr>
        </p:nvSpPr>
        <p:spPr>
          <a:xfrm>
            <a:off x="1905375" y="704850"/>
            <a:ext cx="7620300" cy="352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232d99b0221_5_0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/>
          <p:nvPr>
            <p:ph idx="2" type="sldImg"/>
          </p:nvPr>
        </p:nvSpPr>
        <p:spPr>
          <a:xfrm>
            <a:off x="1905375" y="704850"/>
            <a:ext cx="76203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:notes"/>
          <p:cNvSpPr/>
          <p:nvPr>
            <p:ph idx="2" type="sldImg"/>
          </p:nvPr>
        </p:nvSpPr>
        <p:spPr>
          <a:xfrm>
            <a:off x="1905375" y="704850"/>
            <a:ext cx="76203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31052f887d_11_2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EDA of the variables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 - strike price  S current asset value 442           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Under    946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Over     734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tau- median .20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231052f887d_11_2:notes"/>
          <p:cNvSpPr/>
          <p:nvPr>
            <p:ph idx="2" type="sldImg"/>
          </p:nvPr>
        </p:nvSpPr>
        <p:spPr>
          <a:xfrm>
            <a:off x="1905375" y="704850"/>
            <a:ext cx="7620300" cy="352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905375" y="704850"/>
            <a:ext cx="76203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1905375" y="704850"/>
            <a:ext cx="76203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We have used three classifiers for our options dataset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LR, KNN, RF 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1905375" y="704850"/>
            <a:ext cx="76203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31026eafc5_1_3:notes"/>
          <p:cNvSpPr txBox="1"/>
          <p:nvPr>
            <p:ph idx="1" type="body"/>
          </p:nvPr>
        </p:nvSpPr>
        <p:spPr>
          <a:xfrm>
            <a:off x="1143000" y="4464050"/>
            <a:ext cx="91440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Random forest is a type of supervised learning algorithm. It is an ensemble method that combines multiple decision trees to create a more accurate and robust model. Ensemble Learning is nothing but usage of many combined models instead of one. In this case, many decision Trees.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Random Forest is based on Bagging Concept where everytime while creating a tree, it creates a different training subset from the sample training data with replacement and final output is based on majority Voting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g231026eafc5_1_3:notes"/>
          <p:cNvSpPr/>
          <p:nvPr>
            <p:ph idx="2" type="sldImg"/>
          </p:nvPr>
        </p:nvSpPr>
        <p:spPr>
          <a:xfrm>
            <a:off x="1905375" y="704850"/>
            <a:ext cx="7620300" cy="352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title"/>
          </p:nvPr>
        </p:nvSpPr>
        <p:spPr>
          <a:xfrm>
            <a:off x="1100690" y="277198"/>
            <a:ext cx="6942618" cy="4856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156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536336" y="853177"/>
            <a:ext cx="807132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08960" y="3400850"/>
            <a:ext cx="292608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0" type="dt"/>
          </p:nvPr>
        </p:nvSpPr>
        <p:spPr>
          <a:xfrm>
            <a:off x="45720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58368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985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685801" y="1133619"/>
            <a:ext cx="7772400" cy="546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1371601" y="2047825"/>
            <a:ext cx="640080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08960" y="3400850"/>
            <a:ext cx="292608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658368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985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1100690" y="277198"/>
            <a:ext cx="6942618" cy="4856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156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457200" y="841072"/>
            <a:ext cx="397764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2" type="body"/>
          </p:nvPr>
        </p:nvSpPr>
        <p:spPr>
          <a:xfrm>
            <a:off x="4709160" y="841072"/>
            <a:ext cx="397764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08960" y="3400850"/>
            <a:ext cx="292608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45720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58368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985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1100690" y="277198"/>
            <a:ext cx="6942618" cy="4856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156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1" type="ftr"/>
          </p:nvPr>
        </p:nvSpPr>
        <p:spPr>
          <a:xfrm>
            <a:off x="3108960" y="3400850"/>
            <a:ext cx="292608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45720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8368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985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08960" y="3400850"/>
            <a:ext cx="292608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45720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8368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985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3" y="1"/>
            <a:ext cx="9143999" cy="3649104"/>
          </a:xfrm>
          <a:prstGeom prst="rect">
            <a:avLst/>
          </a:prstGeom>
          <a:blipFill rotWithShape="1">
            <a:blip r:embed="rId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100690" y="277199"/>
            <a:ext cx="6942618" cy="546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55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536336" y="853177"/>
            <a:ext cx="807132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08960" y="3400850"/>
            <a:ext cx="292608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45720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8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6583680" y="3400850"/>
            <a:ext cx="2103120" cy="15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85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b="0" u="non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Relationship Id="rId7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14.png"/><Relationship Id="rId7" Type="http://schemas.openxmlformats.org/officeDocument/2006/relationships/image" Target="../media/image4.png"/><Relationship Id="rId8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20.png"/><Relationship Id="rId5" Type="http://schemas.openxmlformats.org/officeDocument/2006/relationships/image" Target="../media/image22.png"/><Relationship Id="rId6" Type="http://schemas.openxmlformats.org/officeDocument/2006/relationships/image" Target="../media/image7.png"/><Relationship Id="rId7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-507785" y="-1797729"/>
            <a:ext cx="10159500" cy="835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/>
          <p:cNvSpPr txBox="1"/>
          <p:nvPr/>
        </p:nvSpPr>
        <p:spPr>
          <a:xfrm>
            <a:off x="-85200" y="408525"/>
            <a:ext cx="4973100" cy="13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025">
            <a:spAutoFit/>
          </a:bodyPr>
          <a:lstStyle/>
          <a:p>
            <a:pPr indent="0" lvl="0" marL="11289" marR="4516" rtl="0" algn="l">
              <a:lnSpc>
                <a:spcPct val="12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22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Options Pricing Using Machine Learning</a:t>
            </a:r>
            <a:endParaRPr/>
          </a:p>
        </p:txBody>
      </p:sp>
      <p:sp>
        <p:nvSpPr>
          <p:cNvPr id="46" name="Google Shape;46;p7"/>
          <p:cNvSpPr txBox="1"/>
          <p:nvPr/>
        </p:nvSpPr>
        <p:spPr>
          <a:xfrm>
            <a:off x="-957186" y="3379344"/>
            <a:ext cx="4973100" cy="21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spAutoFit/>
          </a:bodyPr>
          <a:lstStyle/>
          <a:p>
            <a:pPr indent="0" lvl="0" marL="10795" marR="4445" rtl="0" algn="r">
              <a:lnSpc>
                <a:spcPct val="15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Aditya Dhanotia - 9427142877</a:t>
            </a:r>
            <a:b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Jash Patani - 4558521556</a:t>
            </a:r>
            <a:endParaRPr sz="1244">
              <a:solidFill>
                <a:srgbClr val="262525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0795" marR="4445" rtl="0" algn="r">
              <a:lnSpc>
                <a:spcPct val="15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Soumya Nambi Ganesh - 6494399900</a:t>
            </a:r>
            <a:endParaRPr sz="1244">
              <a:solidFill>
                <a:srgbClr val="262525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0795" marR="4445" rtl="0" algn="r">
              <a:lnSpc>
                <a:spcPct val="15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Shubhangi Sharma - 5801432713</a:t>
            </a:r>
            <a:b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Shantanu Trivikram - 1214307012</a:t>
            </a:r>
            <a:endParaRPr sz="1244">
              <a:solidFill>
                <a:srgbClr val="262525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0795" marR="4445" rtl="0" algn="r">
              <a:lnSpc>
                <a:spcPct val="151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Tanvi Vijay  - 3001184782</a:t>
            </a:r>
            <a:endParaRPr sz="1244">
              <a:solidFill>
                <a:srgbClr val="262525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r">
              <a:spcBef>
                <a:spcPts val="27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35052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262525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7" name="Google Shape;47;p7"/>
          <p:cNvPicPr preferRelativeResize="0"/>
          <p:nvPr/>
        </p:nvPicPr>
        <p:blipFill rotWithShape="1">
          <a:blip r:embed="rId4">
            <a:alphaModFix/>
          </a:blip>
          <a:srcRect b="0" l="53124" r="0" t="0"/>
          <a:stretch/>
        </p:blipFill>
        <p:spPr>
          <a:xfrm>
            <a:off x="5264975" y="146837"/>
            <a:ext cx="3879025" cy="542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/>
          <p:nvPr/>
        </p:nvSpPr>
        <p:spPr>
          <a:xfrm>
            <a:off x="-507759" y="-935064"/>
            <a:ext cx="10159500" cy="835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6"/>
          <p:cNvSpPr txBox="1"/>
          <p:nvPr>
            <p:ph type="title"/>
          </p:nvPr>
        </p:nvSpPr>
        <p:spPr>
          <a:xfrm>
            <a:off x="152400" y="89175"/>
            <a:ext cx="91440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75">
            <a:spAutoFit/>
          </a:bodyPr>
          <a:lstStyle/>
          <a:p>
            <a:pPr indent="0" lvl="0" marL="11289" marR="4516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Forest Classification (Best Model)</a:t>
            </a:r>
            <a:endParaRPr/>
          </a:p>
        </p:txBody>
      </p:sp>
      <p:pic>
        <p:nvPicPr>
          <p:cNvPr id="165" name="Google Shape;165;p16"/>
          <p:cNvPicPr preferRelativeResize="0"/>
          <p:nvPr/>
        </p:nvPicPr>
        <p:blipFill rotWithShape="1">
          <a:blip r:embed="rId4">
            <a:alphaModFix/>
          </a:blip>
          <a:srcRect b="0" l="0" r="40821" t="0"/>
          <a:stretch/>
        </p:blipFill>
        <p:spPr>
          <a:xfrm>
            <a:off x="1535650" y="1011409"/>
            <a:ext cx="7532150" cy="164264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6" name="Google Shape;166;p16"/>
          <p:cNvSpPr txBox="1"/>
          <p:nvPr/>
        </p:nvSpPr>
        <p:spPr>
          <a:xfrm>
            <a:off x="186625" y="4279550"/>
            <a:ext cx="388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➔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Confusion Matrix: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110425" y="1430200"/>
            <a:ext cx="3888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➔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Code</a:t>
            </a:r>
            <a:br>
              <a:rPr lang="en-GB" sz="2100">
                <a:latin typeface="Calibri"/>
                <a:ea typeface="Calibri"/>
                <a:cs typeface="Calibri"/>
                <a:sym typeface="Calibri"/>
              </a:rPr>
            </a:b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Snippet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6"/>
          <p:cNvSpPr/>
          <p:nvPr/>
        </p:nvSpPr>
        <p:spPr>
          <a:xfrm>
            <a:off x="6390975" y="1087600"/>
            <a:ext cx="1960800" cy="368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6"/>
          <p:cNvSpPr/>
          <p:nvPr/>
        </p:nvSpPr>
        <p:spPr>
          <a:xfrm>
            <a:off x="7659275" y="1520725"/>
            <a:ext cx="134100" cy="1460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6"/>
          <p:cNvSpPr txBox="1"/>
          <p:nvPr/>
        </p:nvSpPr>
        <p:spPr>
          <a:xfrm>
            <a:off x="3247200" y="2987725"/>
            <a:ext cx="5896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Number of Decision Trees used in the model = </a:t>
            </a:r>
            <a:r>
              <a:rPr b="1" lang="en-GB" sz="2100">
                <a:latin typeface="Calibri"/>
                <a:ea typeface="Calibri"/>
                <a:cs typeface="Calibri"/>
                <a:sym typeface="Calibri"/>
              </a:rPr>
              <a:t>30</a:t>
            </a:r>
            <a:endParaRPr b="1" sz="2100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71" name="Google Shape;171;p16"/>
          <p:cNvGraphicFramePr/>
          <p:nvPr/>
        </p:nvGraphicFramePr>
        <p:xfrm>
          <a:off x="3364525" y="37120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{10A46768-3C4D-4F0E-9A1E-ADE4977684B9}</a:tableStyleId>
              </a:tblPr>
              <a:tblGrid>
                <a:gridCol w="1798475"/>
                <a:gridCol w="1798475"/>
                <a:gridCol w="1798475"/>
              </a:tblGrid>
              <a:tr h="628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Predicted Under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Predicted Over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8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Actual Under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270 (TN)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11 (FN)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8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Actual Over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19 (FP)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202 (TP)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/>
          <p:nvPr/>
        </p:nvSpPr>
        <p:spPr>
          <a:xfrm>
            <a:off x="-343284" y="-1084089"/>
            <a:ext cx="10159500" cy="835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7"/>
          <p:cNvSpPr txBox="1"/>
          <p:nvPr>
            <p:ph type="title"/>
          </p:nvPr>
        </p:nvSpPr>
        <p:spPr>
          <a:xfrm>
            <a:off x="1290876" y="281325"/>
            <a:ext cx="64098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75">
            <a:spAutoFit/>
          </a:bodyPr>
          <a:lstStyle/>
          <a:p>
            <a:pPr indent="0" lvl="0" marL="11289" marR="4516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Comparison of Regression Models</a:t>
            </a:r>
            <a:endParaRPr/>
          </a:p>
        </p:txBody>
      </p:sp>
      <p:sp>
        <p:nvSpPr>
          <p:cNvPr id="178" name="Google Shape;178;p17"/>
          <p:cNvSpPr txBox="1"/>
          <p:nvPr/>
        </p:nvSpPr>
        <p:spPr>
          <a:xfrm>
            <a:off x="885539" y="2397215"/>
            <a:ext cx="2134200" cy="1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200">
            <a:spAutoFit/>
          </a:bodyPr>
          <a:lstStyle/>
          <a:p>
            <a:pPr indent="0" lvl="0" marL="11289" marR="4516" rtl="0" algn="l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4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9" name="Google Shape;179;p17"/>
          <p:cNvSpPr txBox="1"/>
          <p:nvPr/>
        </p:nvSpPr>
        <p:spPr>
          <a:xfrm>
            <a:off x="885539" y="2010101"/>
            <a:ext cx="68508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spAutoFit/>
          </a:bodyPr>
          <a:lstStyle/>
          <a:p>
            <a:pPr indent="0" lvl="0" marL="112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0" name="Google Shape;180;p17"/>
          <p:cNvSpPr txBox="1"/>
          <p:nvPr/>
        </p:nvSpPr>
        <p:spPr>
          <a:xfrm>
            <a:off x="6120891" y="2397215"/>
            <a:ext cx="20190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50">
            <a:spAutoFit/>
          </a:bodyPr>
          <a:lstStyle/>
          <a:p>
            <a:pPr indent="0" lvl="0" marL="11289" marR="4516" rtl="0" algn="l">
              <a:lnSpc>
                <a:spcPct val="153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4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1" name="Google Shape;1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8188" y="1123600"/>
            <a:ext cx="3277425" cy="238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750" y="3194975"/>
            <a:ext cx="3277425" cy="2330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18400" y="3194975"/>
            <a:ext cx="3277425" cy="2385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43750" y="960577"/>
            <a:ext cx="1373292" cy="122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0552"/>
            <a:ext cx="8839200" cy="379772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8"/>
          <p:cNvSpPr/>
          <p:nvPr/>
        </p:nvSpPr>
        <p:spPr>
          <a:xfrm>
            <a:off x="2288225" y="1580325"/>
            <a:ext cx="183900" cy="618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/>
          <p:nvPr/>
        </p:nvSpPr>
        <p:spPr>
          <a:xfrm>
            <a:off x="3754425" y="1580325"/>
            <a:ext cx="183900" cy="1130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5220625" y="1580325"/>
            <a:ext cx="183900" cy="1511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"/>
          <p:cNvSpPr/>
          <p:nvPr/>
        </p:nvSpPr>
        <p:spPr>
          <a:xfrm>
            <a:off x="6542300" y="1640775"/>
            <a:ext cx="183900" cy="1845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8"/>
          <p:cNvSpPr txBox="1"/>
          <p:nvPr/>
        </p:nvSpPr>
        <p:spPr>
          <a:xfrm>
            <a:off x="1920350" y="2277425"/>
            <a:ext cx="945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number of decision trees to be included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8"/>
          <p:cNvSpPr txBox="1"/>
          <p:nvPr/>
        </p:nvSpPr>
        <p:spPr>
          <a:xfrm>
            <a:off x="3412875" y="2845675"/>
            <a:ext cx="867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number of features at each split at each node</a:t>
            </a:r>
            <a:endParaRPr/>
          </a:p>
        </p:txBody>
      </p:sp>
      <p:sp>
        <p:nvSpPr>
          <p:cNvPr id="196" name="Google Shape;196;p18"/>
          <p:cNvSpPr txBox="1"/>
          <p:nvPr/>
        </p:nvSpPr>
        <p:spPr>
          <a:xfrm>
            <a:off x="4787725" y="3272300"/>
            <a:ext cx="1049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maximum depth of the decision trees </a:t>
            </a:r>
            <a:endParaRPr/>
          </a:p>
        </p:txBody>
      </p:sp>
      <p:sp>
        <p:nvSpPr>
          <p:cNvPr id="197" name="Google Shape;197;p18"/>
          <p:cNvSpPr txBox="1"/>
          <p:nvPr/>
        </p:nvSpPr>
        <p:spPr>
          <a:xfrm>
            <a:off x="6018350" y="3546525"/>
            <a:ext cx="1231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reproducibility and debugging purposes</a:t>
            </a:r>
            <a:endParaRPr/>
          </a:p>
        </p:txBody>
      </p:sp>
      <p:sp>
        <p:nvSpPr>
          <p:cNvPr id="198" name="Google Shape;198;p18"/>
          <p:cNvSpPr txBox="1"/>
          <p:nvPr/>
        </p:nvSpPr>
        <p:spPr>
          <a:xfrm>
            <a:off x="1120225" y="142400"/>
            <a:ext cx="642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Trebuchet MS"/>
                <a:ea typeface="Trebuchet MS"/>
                <a:cs typeface="Trebuchet MS"/>
                <a:sym typeface="Trebuchet MS"/>
              </a:rPr>
              <a:t>Model Hyperparameters </a:t>
            </a:r>
            <a:endParaRPr b="1" sz="2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9"/>
          <p:cNvSpPr/>
          <p:nvPr/>
        </p:nvSpPr>
        <p:spPr>
          <a:xfrm>
            <a:off x="-507784" y="-1319212"/>
            <a:ext cx="10159570" cy="703421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9"/>
          <p:cNvSpPr txBox="1"/>
          <p:nvPr>
            <p:ph type="title"/>
          </p:nvPr>
        </p:nvSpPr>
        <p:spPr>
          <a:xfrm>
            <a:off x="344773" y="167293"/>
            <a:ext cx="8456138" cy="4839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00">
            <a:spAutoFit/>
          </a:bodyPr>
          <a:lstStyle/>
          <a:p>
            <a:pPr indent="0" lvl="0" marL="11289" marR="4516" rtl="0" algn="l">
              <a:lnSpc>
                <a:spcPct val="127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205" name="Google Shape;205;p19"/>
          <p:cNvSpPr txBox="1"/>
          <p:nvPr/>
        </p:nvSpPr>
        <p:spPr>
          <a:xfrm>
            <a:off x="-50800" y="948275"/>
            <a:ext cx="8915400" cy="63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325">
            <a:spAutoFit/>
          </a:bodyPr>
          <a:lstStyle/>
          <a:p>
            <a:pPr indent="-2821" lvl="0" marL="10723" marR="4516" rtl="0" algn="ctr">
              <a:lnSpc>
                <a:spcPct val="153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(1) in both prediction problems, would you argue if prediction accuracy or interpretation is more important?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21" lvl="0" marL="10723" marR="4516" rtl="0" algn="ctr">
              <a:lnSpc>
                <a:spcPct val="153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Tradeoff b/w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interpretability. As accuracy increases – complexity increases at the cost of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interpretability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22" lvl="0" marL="10724" marR="4516" rtl="0" algn="ctr">
              <a:lnSpc>
                <a:spcPct val="153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focused on 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predictive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performance top achieve the choosing the model with highest accuracy.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21" lvl="0" marL="10723" marR="4516" rtl="0" algn="ctr">
              <a:lnSpc>
                <a:spcPct val="153300"/>
              </a:lnSpc>
              <a:spcBef>
                <a:spcPts val="58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(2) why do you think machine learning models might outperform Black-Scholes in terms of predicting option values?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4516" rtl="0" algn="l">
              <a:lnSpc>
                <a:spcPct val="153300"/>
              </a:lnSpc>
              <a:spcBef>
                <a:spcPts val="58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Black scholes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assumes log-normal dist &amp;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constant volatility. ML models can help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capture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volatility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stock prices that change over time.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7901" marR="4516" rtl="0" algn="l">
              <a:lnSpc>
                <a:spcPct val="153300"/>
              </a:lnSpc>
              <a:spcBef>
                <a:spcPts val="58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(3) can you argue from a business perspective that all four predictor variables should be included in your prediction (i.e., no variable selection is necessary)?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4516" rtl="0" algn="l">
              <a:lnSpc>
                <a:spcPct val="153300"/>
              </a:lnSpc>
              <a:spcBef>
                <a:spcPts val="58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4 variables fall into the calculation of option’s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value. But asset’s value &amp; strike price relate to intrinsic value of option. Time to maturity also relate to intrinsic and time value of option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4516" rtl="0" algn="l">
              <a:lnSpc>
                <a:spcPct val="1533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Interest rate relates to rate of holding the asset &amp; opportunity cost of investing which hold less importance than the other 3 variables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21" lvl="0" marL="10723" marR="4516" rtl="0" algn="l">
              <a:lnSpc>
                <a:spcPct val="153300"/>
              </a:lnSpc>
              <a:spcBef>
                <a:spcPts val="58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(4) Are you comfortable about directly using your trained model to predict option values for Tesla stocks?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21" lvl="0" marL="10723" marR="4516" rtl="0" algn="l">
              <a:lnSpc>
                <a:spcPct val="153300"/>
              </a:lnSpc>
              <a:spcBef>
                <a:spcPts val="58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Why?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4516" rtl="0" algn="l">
              <a:lnSpc>
                <a:spcPct val="153300"/>
              </a:lnSpc>
              <a:spcBef>
                <a:spcPts val="58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-"/>
            </a:pP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Asymmetric variables -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growth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rate, cash flow projection, 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tweets</a:t>
            </a:r>
            <a:r>
              <a:rPr lang="en-GB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by elon musk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 txBox="1"/>
          <p:nvPr>
            <p:ph type="title"/>
          </p:nvPr>
        </p:nvSpPr>
        <p:spPr>
          <a:xfrm>
            <a:off x="1100690" y="277198"/>
            <a:ext cx="6942600" cy="485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we need all 4 variables?</a:t>
            </a:r>
            <a:endParaRPr/>
          </a:p>
        </p:txBody>
      </p:sp>
      <p:sp>
        <p:nvSpPr>
          <p:cNvPr id="211" name="Google Shape;211;p20"/>
          <p:cNvSpPr txBox="1"/>
          <p:nvPr>
            <p:ph idx="1" type="body"/>
          </p:nvPr>
        </p:nvSpPr>
        <p:spPr>
          <a:xfrm>
            <a:off x="464911" y="900802"/>
            <a:ext cx="80712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>
            <a:off x="3740" y="-59274"/>
            <a:ext cx="9136500" cy="8347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 txBox="1"/>
          <p:nvPr>
            <p:ph type="title"/>
          </p:nvPr>
        </p:nvSpPr>
        <p:spPr>
          <a:xfrm>
            <a:off x="370115" y="277198"/>
            <a:ext cx="6942600" cy="485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Advantages of Machine Learning </a:t>
            </a:r>
            <a:endParaRPr/>
          </a:p>
        </p:txBody>
      </p:sp>
      <p:sp>
        <p:nvSpPr>
          <p:cNvPr id="54" name="Google Shape;54;p8"/>
          <p:cNvSpPr txBox="1"/>
          <p:nvPr>
            <p:ph idx="1" type="body"/>
          </p:nvPr>
        </p:nvSpPr>
        <p:spPr>
          <a:xfrm>
            <a:off x="1113732" y="1794738"/>
            <a:ext cx="3198900" cy="286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2200">
                <a:solidFill>
                  <a:srgbClr val="000000"/>
                </a:solidFill>
              </a:rPr>
              <a:t>Accuracy</a:t>
            </a:r>
            <a:endParaRPr sz="22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2200">
                <a:solidFill>
                  <a:srgbClr val="000000"/>
                </a:solidFill>
              </a:rPr>
              <a:t>Efficiency</a:t>
            </a:r>
            <a:endParaRPr sz="22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2200">
                <a:solidFill>
                  <a:srgbClr val="000000"/>
                </a:solidFill>
              </a:rPr>
              <a:t>Flexibility</a:t>
            </a:r>
            <a:endParaRPr sz="22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2200">
                <a:solidFill>
                  <a:srgbClr val="000000"/>
                </a:solidFill>
              </a:rPr>
              <a:t>Reduced Bias</a:t>
            </a:r>
            <a:endParaRPr sz="22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2200">
                <a:solidFill>
                  <a:srgbClr val="000000"/>
                </a:solidFill>
              </a:rPr>
              <a:t>Adaptability</a:t>
            </a:r>
            <a:endParaRPr sz="2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</a:endParaRPr>
          </a:p>
        </p:txBody>
      </p:sp>
      <p:pic>
        <p:nvPicPr>
          <p:cNvPr id="55" name="Google Shape;5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8226" y="1407905"/>
            <a:ext cx="4996948" cy="361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45250" y="2074797"/>
            <a:ext cx="4921350" cy="16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3740" y="-59274"/>
            <a:ext cx="9136500" cy="8347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360046" y="364951"/>
            <a:ext cx="71625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75">
            <a:spAutoFit/>
          </a:bodyPr>
          <a:lstStyle/>
          <a:p>
            <a:pPr indent="0" lvl="0" marL="11289" marR="4516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</a:t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6153962" y="1637935"/>
            <a:ext cx="2446622" cy="2707258"/>
            <a:chOff x="1395412" y="1976437"/>
            <a:chExt cx="2752725" cy="3371850"/>
          </a:xfrm>
        </p:grpSpPr>
        <p:sp>
          <p:nvSpPr>
            <p:cNvPr id="64" name="Google Shape;64;p9"/>
            <p:cNvSpPr/>
            <p:nvPr/>
          </p:nvSpPr>
          <p:spPr>
            <a:xfrm>
              <a:off x="1395412" y="1976437"/>
              <a:ext cx="2752725" cy="3371850"/>
            </a:xfrm>
            <a:custGeom>
              <a:rect b="b" l="l" r="r" t="t"/>
              <a:pathLst>
                <a:path extrusionOk="0" h="3371850" w="2752725">
                  <a:moveTo>
                    <a:pt x="2703776" y="3371850"/>
                  </a:moveTo>
                  <a:lnTo>
                    <a:pt x="48948" y="3371850"/>
                  </a:lnTo>
                  <a:lnTo>
                    <a:pt x="45539" y="3371516"/>
                  </a:lnTo>
                  <a:lnTo>
                    <a:pt x="10744" y="3351428"/>
                  </a:lnTo>
                  <a:lnTo>
                    <a:pt x="0" y="3322901"/>
                  </a:lnTo>
                  <a:lnTo>
                    <a:pt x="0" y="48948"/>
                  </a:lnTo>
                  <a:lnTo>
                    <a:pt x="17773" y="12915"/>
                  </a:lnTo>
                  <a:lnTo>
                    <a:pt x="48948" y="0"/>
                  </a:lnTo>
                  <a:lnTo>
                    <a:pt x="2703776" y="0"/>
                  </a:lnTo>
                  <a:lnTo>
                    <a:pt x="2739809" y="17773"/>
                  </a:lnTo>
                  <a:lnTo>
                    <a:pt x="2752725" y="48948"/>
                  </a:lnTo>
                  <a:lnTo>
                    <a:pt x="2752725" y="3322901"/>
                  </a:lnTo>
                  <a:lnTo>
                    <a:pt x="2734951" y="3358934"/>
                  </a:lnTo>
                  <a:lnTo>
                    <a:pt x="2707185" y="3371516"/>
                  </a:lnTo>
                  <a:close/>
                </a:path>
              </a:pathLst>
            </a:custGeom>
            <a:solidFill>
              <a:srgbClr val="F0D4F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9"/>
            <p:cNvSpPr/>
            <p:nvPr/>
          </p:nvSpPr>
          <p:spPr>
            <a:xfrm>
              <a:off x="1395412" y="1976437"/>
              <a:ext cx="2752725" cy="3371850"/>
            </a:xfrm>
            <a:custGeom>
              <a:rect b="b" l="l" r="r" t="t"/>
              <a:pathLst>
                <a:path extrusionOk="0" h="3371850" w="2752725">
                  <a:moveTo>
                    <a:pt x="0" y="3319462"/>
                  </a:moveTo>
                  <a:lnTo>
                    <a:pt x="0" y="52387"/>
                  </a:lnTo>
                  <a:lnTo>
                    <a:pt x="0" y="48948"/>
                  </a:lnTo>
                  <a:lnTo>
                    <a:pt x="333" y="45539"/>
                  </a:lnTo>
                  <a:lnTo>
                    <a:pt x="1009" y="42167"/>
                  </a:lnTo>
                  <a:lnTo>
                    <a:pt x="1676" y="38795"/>
                  </a:lnTo>
                  <a:lnTo>
                    <a:pt x="2667" y="35518"/>
                  </a:lnTo>
                  <a:lnTo>
                    <a:pt x="3990" y="32337"/>
                  </a:lnTo>
                  <a:lnTo>
                    <a:pt x="5305" y="29165"/>
                  </a:lnTo>
                  <a:lnTo>
                    <a:pt x="6915" y="26146"/>
                  </a:lnTo>
                  <a:lnTo>
                    <a:pt x="32337" y="3990"/>
                  </a:lnTo>
                  <a:lnTo>
                    <a:pt x="35518" y="2667"/>
                  </a:lnTo>
                  <a:lnTo>
                    <a:pt x="38795" y="1676"/>
                  </a:lnTo>
                  <a:lnTo>
                    <a:pt x="42167" y="1009"/>
                  </a:lnTo>
                  <a:lnTo>
                    <a:pt x="45539" y="333"/>
                  </a:lnTo>
                  <a:lnTo>
                    <a:pt x="48948" y="0"/>
                  </a:lnTo>
                  <a:lnTo>
                    <a:pt x="52387" y="0"/>
                  </a:lnTo>
                  <a:lnTo>
                    <a:pt x="2700337" y="0"/>
                  </a:lnTo>
                  <a:lnTo>
                    <a:pt x="2703776" y="0"/>
                  </a:lnTo>
                  <a:lnTo>
                    <a:pt x="2707185" y="333"/>
                  </a:lnTo>
                  <a:lnTo>
                    <a:pt x="2710557" y="1009"/>
                  </a:lnTo>
                  <a:lnTo>
                    <a:pt x="2713929" y="1676"/>
                  </a:lnTo>
                  <a:lnTo>
                    <a:pt x="2717206" y="2667"/>
                  </a:lnTo>
                  <a:lnTo>
                    <a:pt x="2720387" y="3990"/>
                  </a:lnTo>
                  <a:lnTo>
                    <a:pt x="2723559" y="5305"/>
                  </a:lnTo>
                  <a:lnTo>
                    <a:pt x="2737380" y="15344"/>
                  </a:lnTo>
                  <a:lnTo>
                    <a:pt x="2739809" y="17773"/>
                  </a:lnTo>
                  <a:lnTo>
                    <a:pt x="2748734" y="32337"/>
                  </a:lnTo>
                  <a:lnTo>
                    <a:pt x="2750058" y="35518"/>
                  </a:lnTo>
                  <a:lnTo>
                    <a:pt x="2751048" y="38795"/>
                  </a:lnTo>
                  <a:lnTo>
                    <a:pt x="2751715" y="42167"/>
                  </a:lnTo>
                  <a:lnTo>
                    <a:pt x="2752391" y="45539"/>
                  </a:lnTo>
                  <a:lnTo>
                    <a:pt x="2752725" y="48948"/>
                  </a:lnTo>
                  <a:lnTo>
                    <a:pt x="2752725" y="52387"/>
                  </a:lnTo>
                  <a:lnTo>
                    <a:pt x="2752725" y="3319462"/>
                  </a:lnTo>
                  <a:lnTo>
                    <a:pt x="2752725" y="3322901"/>
                  </a:lnTo>
                  <a:lnTo>
                    <a:pt x="2752391" y="3326310"/>
                  </a:lnTo>
                  <a:lnTo>
                    <a:pt x="2751715" y="3329682"/>
                  </a:lnTo>
                  <a:lnTo>
                    <a:pt x="2751048" y="3333054"/>
                  </a:lnTo>
                  <a:lnTo>
                    <a:pt x="2737380" y="3356505"/>
                  </a:lnTo>
                  <a:lnTo>
                    <a:pt x="2734951" y="3358934"/>
                  </a:lnTo>
                  <a:lnTo>
                    <a:pt x="2720387" y="3367859"/>
                  </a:lnTo>
                  <a:lnTo>
                    <a:pt x="2717206" y="3369183"/>
                  </a:lnTo>
                  <a:lnTo>
                    <a:pt x="2713929" y="3370173"/>
                  </a:lnTo>
                  <a:lnTo>
                    <a:pt x="2710557" y="3370840"/>
                  </a:lnTo>
                  <a:lnTo>
                    <a:pt x="2707185" y="3371516"/>
                  </a:lnTo>
                  <a:lnTo>
                    <a:pt x="2703776" y="3371850"/>
                  </a:lnTo>
                  <a:lnTo>
                    <a:pt x="2700337" y="3371850"/>
                  </a:lnTo>
                  <a:lnTo>
                    <a:pt x="52387" y="3371850"/>
                  </a:lnTo>
                  <a:lnTo>
                    <a:pt x="48948" y="3371850"/>
                  </a:lnTo>
                  <a:lnTo>
                    <a:pt x="45539" y="3371516"/>
                  </a:lnTo>
                  <a:lnTo>
                    <a:pt x="42167" y="3370840"/>
                  </a:lnTo>
                  <a:lnTo>
                    <a:pt x="38795" y="3370173"/>
                  </a:lnTo>
                  <a:lnTo>
                    <a:pt x="35518" y="3369183"/>
                  </a:lnTo>
                  <a:lnTo>
                    <a:pt x="32337" y="3367859"/>
                  </a:lnTo>
                  <a:lnTo>
                    <a:pt x="29165" y="3366544"/>
                  </a:lnTo>
                  <a:lnTo>
                    <a:pt x="15344" y="3356505"/>
                  </a:lnTo>
                  <a:lnTo>
                    <a:pt x="12915" y="3354076"/>
                  </a:lnTo>
                  <a:lnTo>
                    <a:pt x="3990" y="3339512"/>
                  </a:lnTo>
                  <a:lnTo>
                    <a:pt x="2667" y="3336331"/>
                  </a:lnTo>
                  <a:lnTo>
                    <a:pt x="1676" y="3333054"/>
                  </a:lnTo>
                  <a:lnTo>
                    <a:pt x="1009" y="3329682"/>
                  </a:lnTo>
                  <a:lnTo>
                    <a:pt x="333" y="3326310"/>
                  </a:lnTo>
                  <a:lnTo>
                    <a:pt x="0" y="3322901"/>
                  </a:lnTo>
                  <a:lnTo>
                    <a:pt x="0" y="3319462"/>
                  </a:lnTo>
                  <a:close/>
                </a:path>
              </a:pathLst>
            </a:custGeom>
            <a:noFill/>
            <a:ln cap="flat" cmpd="sng" w="9525">
              <a:solidFill>
                <a:srgbClr val="DFA7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" name="Google Shape;66;p9"/>
          <p:cNvSpPr txBox="1"/>
          <p:nvPr/>
        </p:nvSpPr>
        <p:spPr>
          <a:xfrm>
            <a:off x="6547301" y="1762098"/>
            <a:ext cx="1659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1289" marR="4516" rtl="0" algn="ctr">
              <a:lnSpc>
                <a:spcPct val="104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262525"/>
                </a:solidFill>
                <a:latin typeface="Trebuchet MS"/>
                <a:ea typeface="Trebuchet MS"/>
                <a:cs typeface="Trebuchet MS"/>
                <a:sym typeface="Trebuchet MS"/>
              </a:rPr>
              <a:t>Goal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7" name="Google Shape;67;p9"/>
          <p:cNvSpPr txBox="1"/>
          <p:nvPr/>
        </p:nvSpPr>
        <p:spPr>
          <a:xfrm>
            <a:off x="6324864" y="2229465"/>
            <a:ext cx="2104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450">
            <a:spAutoFit/>
          </a:bodyPr>
          <a:lstStyle/>
          <a:p>
            <a:pPr indent="0" lvl="0" marL="11289" marR="4516" rtl="0" algn="just">
              <a:lnSpc>
                <a:spcPct val="152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Goal is to select the most accurate approach and use it to make predictions for option value and the Black-Scholes	formula value on the test data set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9"/>
          <p:cNvSpPr txBox="1"/>
          <p:nvPr/>
        </p:nvSpPr>
        <p:spPr>
          <a:xfrm>
            <a:off x="-137650" y="1390450"/>
            <a:ext cx="58881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Georgia"/>
              <a:buChar char="●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To build statistical/ML models to value European call options on the S&amp;P 500 without using the Black-Scholes formula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Georgia"/>
              <a:buChar char="●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Cleaning data set and using it to build regression and classification models to predict the option value and the Black-Scholes(BS) formula value, respectively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Georgia"/>
              <a:buChar char="●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Find the model which gives the highest accuracy score and use it for test data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507784" y="-1030413"/>
            <a:ext cx="10159500" cy="835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0"/>
          <p:cNvSpPr txBox="1"/>
          <p:nvPr>
            <p:ph type="title"/>
          </p:nvPr>
        </p:nvSpPr>
        <p:spPr>
          <a:xfrm>
            <a:off x="139115" y="-2"/>
            <a:ext cx="69426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00">
            <a:spAutoFit/>
          </a:bodyPr>
          <a:lstStyle/>
          <a:p>
            <a:pPr indent="0" lvl="0" marL="0" marR="4516" rtl="0" algn="l">
              <a:lnSpc>
                <a:spcPct val="127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</a:t>
            </a:r>
            <a:r>
              <a:rPr lang="en-GB"/>
              <a:t>the</a:t>
            </a:r>
            <a:r>
              <a:rPr lang="en-GB"/>
              <a:t> data</a:t>
            </a:r>
            <a:endParaRPr/>
          </a:p>
        </p:txBody>
      </p:sp>
      <p:sp>
        <p:nvSpPr>
          <p:cNvPr id="75" name="Google Shape;75;p10"/>
          <p:cNvSpPr txBox="1"/>
          <p:nvPr/>
        </p:nvSpPr>
        <p:spPr>
          <a:xfrm>
            <a:off x="394550" y="499150"/>
            <a:ext cx="4245900" cy="32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1,680 separate options with 6 columns</a:t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• S:	Current asset value </a:t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• K:	Strike price of	 option </a:t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• r:	Annual interest rate </a:t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• tau: Time to maturity	(in years) </a:t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6" name="Google Shape;76;p10"/>
          <p:cNvSpPr txBox="1"/>
          <p:nvPr/>
        </p:nvSpPr>
        <p:spPr>
          <a:xfrm>
            <a:off x="5154250" y="912175"/>
            <a:ext cx="4245900" cy="23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b="1"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Value (C): Current	option value </a:t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b="1"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BS:  Over, if the prediction using Black-Scholes over-estimated the	 option value; otherwise, we	associate	that	option with Under.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" name="Google Shape;77;p10"/>
          <p:cNvPicPr preferRelativeResize="0"/>
          <p:nvPr/>
        </p:nvPicPr>
        <p:blipFill rotWithShape="1">
          <a:blip r:embed="rId4">
            <a:alphaModFix/>
          </a:blip>
          <a:srcRect b="11064" l="0" r="3577" t="9336"/>
          <a:stretch/>
        </p:blipFill>
        <p:spPr>
          <a:xfrm>
            <a:off x="0" y="3876150"/>
            <a:ext cx="5035000" cy="1681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78;p10"/>
          <p:cNvGrpSpPr/>
          <p:nvPr/>
        </p:nvGrpSpPr>
        <p:grpSpPr>
          <a:xfrm>
            <a:off x="764122" y="835787"/>
            <a:ext cx="4408142" cy="2538532"/>
            <a:chOff x="643524" y="352973"/>
            <a:chExt cx="5091410" cy="2404141"/>
          </a:xfrm>
        </p:grpSpPr>
        <p:sp>
          <p:nvSpPr>
            <p:cNvPr id="79" name="Google Shape;79;p10"/>
            <p:cNvSpPr/>
            <p:nvPr/>
          </p:nvSpPr>
          <p:spPr>
            <a:xfrm>
              <a:off x="643524" y="352973"/>
              <a:ext cx="3086386" cy="400050"/>
            </a:xfrm>
            <a:custGeom>
              <a:rect b="b" l="l" r="r" t="t"/>
              <a:pathLst>
                <a:path extrusionOk="0" h="400050" w="400050">
                  <a:moveTo>
                    <a:pt x="351101" y="400050"/>
                  </a:moveTo>
                  <a:lnTo>
                    <a:pt x="48947" y="400050"/>
                  </a:lnTo>
                  <a:lnTo>
                    <a:pt x="45540" y="399714"/>
                  </a:lnTo>
                  <a:lnTo>
                    <a:pt x="10739" y="379627"/>
                  </a:lnTo>
                  <a:lnTo>
                    <a:pt x="0" y="351101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51101" y="0"/>
                  </a:lnTo>
                  <a:lnTo>
                    <a:pt x="387137" y="17776"/>
                  </a:lnTo>
                  <a:lnTo>
                    <a:pt x="400050" y="48947"/>
                  </a:lnTo>
                  <a:lnTo>
                    <a:pt x="400050" y="351101"/>
                  </a:lnTo>
                  <a:lnTo>
                    <a:pt x="382273" y="387137"/>
                  </a:lnTo>
                  <a:lnTo>
                    <a:pt x="354509" y="399714"/>
                  </a:lnTo>
                  <a:close/>
                </a:path>
              </a:pathLst>
            </a:custGeom>
            <a:solidFill>
              <a:srgbClr val="F0D4F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1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Predictor Variables</a:t>
              </a:r>
              <a:endParaRPr b="1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0"/>
            <p:cNvSpPr/>
            <p:nvPr/>
          </p:nvSpPr>
          <p:spPr>
            <a:xfrm>
              <a:off x="5696834" y="2128464"/>
              <a:ext cx="38100" cy="628650"/>
            </a:xfrm>
            <a:custGeom>
              <a:rect b="b" l="l" r="r" t="t"/>
              <a:pathLst>
                <a:path extrusionOk="0" h="628650" w="38100">
                  <a:moveTo>
                    <a:pt x="38100" y="628650"/>
                  </a:moveTo>
                  <a:lnTo>
                    <a:pt x="0" y="628650"/>
                  </a:lnTo>
                  <a:lnTo>
                    <a:pt x="0" y="0"/>
                  </a:lnTo>
                  <a:lnTo>
                    <a:pt x="38100" y="0"/>
                  </a:lnTo>
                  <a:lnTo>
                    <a:pt x="38100" y="628650"/>
                  </a:lnTo>
                  <a:close/>
                </a:path>
              </a:pathLst>
            </a:custGeom>
            <a:solidFill>
              <a:srgbClr val="DFA7F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" name="Google Shape;81;p10"/>
          <p:cNvSpPr/>
          <p:nvPr/>
        </p:nvSpPr>
        <p:spPr>
          <a:xfrm>
            <a:off x="5941038" y="835775"/>
            <a:ext cx="2672334" cy="422053"/>
          </a:xfrm>
          <a:custGeom>
            <a:rect b="b" l="l" r="r" t="t"/>
            <a:pathLst>
              <a:path extrusionOk="0" h="400050" w="400050">
                <a:moveTo>
                  <a:pt x="351101" y="400050"/>
                </a:moveTo>
                <a:lnTo>
                  <a:pt x="48947" y="400050"/>
                </a:lnTo>
                <a:lnTo>
                  <a:pt x="45540" y="399714"/>
                </a:lnTo>
                <a:lnTo>
                  <a:pt x="10739" y="379627"/>
                </a:lnTo>
                <a:lnTo>
                  <a:pt x="0" y="351101"/>
                </a:lnTo>
                <a:lnTo>
                  <a:pt x="0" y="48947"/>
                </a:lnTo>
                <a:lnTo>
                  <a:pt x="17776" y="12911"/>
                </a:lnTo>
                <a:lnTo>
                  <a:pt x="48947" y="0"/>
                </a:lnTo>
                <a:lnTo>
                  <a:pt x="351101" y="0"/>
                </a:lnTo>
                <a:lnTo>
                  <a:pt x="387137" y="17776"/>
                </a:lnTo>
                <a:lnTo>
                  <a:pt x="400050" y="48947"/>
                </a:lnTo>
                <a:lnTo>
                  <a:pt x="400050" y="351101"/>
                </a:lnTo>
                <a:lnTo>
                  <a:pt x="382273" y="387137"/>
                </a:lnTo>
                <a:lnTo>
                  <a:pt x="354509" y="399714"/>
                </a:lnTo>
                <a:close/>
              </a:path>
            </a:pathLst>
          </a:custGeom>
          <a:solidFill>
            <a:srgbClr val="F0D4F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 </a:t>
            </a:r>
            <a:r>
              <a:rPr b="1" lang="en-GB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Variables</a:t>
            </a:r>
            <a:endParaRPr b="1"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2" name="Google Shape;82;p10"/>
          <p:cNvPicPr preferRelativeResize="0"/>
          <p:nvPr/>
        </p:nvPicPr>
        <p:blipFill rotWithShape="1">
          <a:blip r:embed="rId5">
            <a:alphaModFix/>
          </a:blip>
          <a:srcRect b="9560" l="3794" r="9775" t="9560"/>
          <a:stretch/>
        </p:blipFill>
        <p:spPr>
          <a:xfrm>
            <a:off x="5344875" y="3710950"/>
            <a:ext cx="3619075" cy="18466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0"/>
          <p:cNvSpPr/>
          <p:nvPr/>
        </p:nvSpPr>
        <p:spPr>
          <a:xfrm>
            <a:off x="5827837" y="3139675"/>
            <a:ext cx="2746343" cy="422053"/>
          </a:xfrm>
          <a:custGeom>
            <a:rect b="b" l="l" r="r" t="t"/>
            <a:pathLst>
              <a:path extrusionOk="0" h="400050" w="400050">
                <a:moveTo>
                  <a:pt x="351101" y="400050"/>
                </a:moveTo>
                <a:lnTo>
                  <a:pt x="48947" y="400050"/>
                </a:lnTo>
                <a:lnTo>
                  <a:pt x="45540" y="399714"/>
                </a:lnTo>
                <a:lnTo>
                  <a:pt x="10739" y="379627"/>
                </a:lnTo>
                <a:lnTo>
                  <a:pt x="0" y="351101"/>
                </a:lnTo>
                <a:lnTo>
                  <a:pt x="0" y="48947"/>
                </a:lnTo>
                <a:lnTo>
                  <a:pt x="17776" y="12911"/>
                </a:lnTo>
                <a:lnTo>
                  <a:pt x="48947" y="0"/>
                </a:lnTo>
                <a:lnTo>
                  <a:pt x="351101" y="0"/>
                </a:lnTo>
                <a:lnTo>
                  <a:pt x="387137" y="17776"/>
                </a:lnTo>
                <a:lnTo>
                  <a:pt x="400050" y="48947"/>
                </a:lnTo>
                <a:lnTo>
                  <a:pt x="400050" y="351101"/>
                </a:lnTo>
                <a:lnTo>
                  <a:pt x="382273" y="387137"/>
                </a:lnTo>
                <a:lnTo>
                  <a:pt x="354509" y="399714"/>
                </a:lnTo>
                <a:close/>
              </a:path>
            </a:pathLst>
          </a:custGeom>
          <a:solidFill>
            <a:srgbClr val="F0D4F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Correlation Matrix</a:t>
            </a:r>
            <a:endParaRPr b="1"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684237" y="3292075"/>
            <a:ext cx="2746343" cy="422053"/>
          </a:xfrm>
          <a:custGeom>
            <a:rect b="b" l="l" r="r" t="t"/>
            <a:pathLst>
              <a:path extrusionOk="0" h="400050" w="400050">
                <a:moveTo>
                  <a:pt x="351101" y="400050"/>
                </a:moveTo>
                <a:lnTo>
                  <a:pt x="48947" y="400050"/>
                </a:lnTo>
                <a:lnTo>
                  <a:pt x="45540" y="399714"/>
                </a:lnTo>
                <a:lnTo>
                  <a:pt x="10739" y="379627"/>
                </a:lnTo>
                <a:lnTo>
                  <a:pt x="0" y="351101"/>
                </a:lnTo>
                <a:lnTo>
                  <a:pt x="0" y="48947"/>
                </a:lnTo>
                <a:lnTo>
                  <a:pt x="17776" y="12911"/>
                </a:lnTo>
                <a:lnTo>
                  <a:pt x="48947" y="0"/>
                </a:lnTo>
                <a:lnTo>
                  <a:pt x="351101" y="0"/>
                </a:lnTo>
                <a:lnTo>
                  <a:pt x="387137" y="17776"/>
                </a:lnTo>
                <a:lnTo>
                  <a:pt x="400050" y="48947"/>
                </a:lnTo>
                <a:lnTo>
                  <a:pt x="400050" y="351101"/>
                </a:lnTo>
                <a:lnTo>
                  <a:pt x="382273" y="387137"/>
                </a:lnTo>
                <a:lnTo>
                  <a:pt x="354509" y="399714"/>
                </a:lnTo>
                <a:close/>
              </a:path>
            </a:pathLst>
          </a:custGeom>
          <a:solidFill>
            <a:srgbClr val="F0D4F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Data Values</a:t>
            </a:r>
            <a:endParaRPr b="1"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/>
          <p:nvPr/>
        </p:nvSpPr>
        <p:spPr>
          <a:xfrm>
            <a:off x="-507784" y="-1030413"/>
            <a:ext cx="10159500" cy="835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1"/>
          <p:cNvPicPr preferRelativeResize="0"/>
          <p:nvPr/>
        </p:nvPicPr>
        <p:blipFill rotWithShape="1">
          <a:blip r:embed="rId4">
            <a:alphaModFix/>
          </a:blip>
          <a:srcRect b="0" l="0" r="8533" t="5347"/>
          <a:stretch/>
        </p:blipFill>
        <p:spPr>
          <a:xfrm>
            <a:off x="152875" y="618650"/>
            <a:ext cx="2445400" cy="251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1"/>
          <p:cNvPicPr preferRelativeResize="0"/>
          <p:nvPr/>
        </p:nvPicPr>
        <p:blipFill rotWithShape="1">
          <a:blip r:embed="rId5">
            <a:alphaModFix/>
          </a:blip>
          <a:srcRect b="0" l="0" r="6314" t="4287"/>
          <a:stretch/>
        </p:blipFill>
        <p:spPr>
          <a:xfrm>
            <a:off x="2696700" y="3299450"/>
            <a:ext cx="2445400" cy="242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1"/>
          <p:cNvPicPr preferRelativeResize="0"/>
          <p:nvPr/>
        </p:nvPicPr>
        <p:blipFill rotWithShape="1">
          <a:blip r:embed="rId6">
            <a:alphaModFix/>
          </a:blip>
          <a:srcRect b="2907" l="0" r="8525" t="5668"/>
          <a:stretch/>
        </p:blipFill>
        <p:spPr>
          <a:xfrm>
            <a:off x="152875" y="3299450"/>
            <a:ext cx="2445400" cy="242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1"/>
          <p:cNvPicPr preferRelativeResize="0"/>
          <p:nvPr/>
        </p:nvPicPr>
        <p:blipFill rotWithShape="1">
          <a:blip r:embed="rId7">
            <a:alphaModFix/>
          </a:blip>
          <a:srcRect b="0" l="0" r="10578" t="3418"/>
          <a:stretch/>
        </p:blipFill>
        <p:spPr>
          <a:xfrm>
            <a:off x="2752325" y="661650"/>
            <a:ext cx="2334150" cy="24294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1"/>
          <p:cNvSpPr/>
          <p:nvPr/>
        </p:nvSpPr>
        <p:spPr>
          <a:xfrm>
            <a:off x="154525" y="73300"/>
            <a:ext cx="4952619" cy="422053"/>
          </a:xfrm>
          <a:custGeom>
            <a:rect b="b" l="l" r="r" t="t"/>
            <a:pathLst>
              <a:path extrusionOk="0" h="400050" w="400050">
                <a:moveTo>
                  <a:pt x="351101" y="400050"/>
                </a:moveTo>
                <a:lnTo>
                  <a:pt x="48947" y="400050"/>
                </a:lnTo>
                <a:lnTo>
                  <a:pt x="45540" y="399714"/>
                </a:lnTo>
                <a:lnTo>
                  <a:pt x="10739" y="379627"/>
                </a:lnTo>
                <a:lnTo>
                  <a:pt x="0" y="351101"/>
                </a:lnTo>
                <a:lnTo>
                  <a:pt x="0" y="48947"/>
                </a:lnTo>
                <a:lnTo>
                  <a:pt x="17776" y="12911"/>
                </a:lnTo>
                <a:lnTo>
                  <a:pt x="48947" y="0"/>
                </a:lnTo>
                <a:lnTo>
                  <a:pt x="351101" y="0"/>
                </a:lnTo>
                <a:lnTo>
                  <a:pt x="387137" y="17776"/>
                </a:lnTo>
                <a:lnTo>
                  <a:pt x="400050" y="48947"/>
                </a:lnTo>
                <a:lnTo>
                  <a:pt x="400050" y="351101"/>
                </a:lnTo>
                <a:lnTo>
                  <a:pt x="382273" y="387137"/>
                </a:lnTo>
                <a:lnTo>
                  <a:pt x="354509" y="399714"/>
                </a:lnTo>
                <a:close/>
              </a:path>
            </a:pathLst>
          </a:custGeom>
          <a:solidFill>
            <a:srgbClr val="F0D4F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Predictor Variables</a:t>
            </a:r>
            <a:endParaRPr b="1"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5690650" y="117475"/>
            <a:ext cx="3357420" cy="422053"/>
          </a:xfrm>
          <a:custGeom>
            <a:rect b="b" l="l" r="r" t="t"/>
            <a:pathLst>
              <a:path extrusionOk="0" h="400050" w="400050">
                <a:moveTo>
                  <a:pt x="351101" y="400050"/>
                </a:moveTo>
                <a:lnTo>
                  <a:pt x="48947" y="400050"/>
                </a:lnTo>
                <a:lnTo>
                  <a:pt x="45540" y="399714"/>
                </a:lnTo>
                <a:lnTo>
                  <a:pt x="10739" y="379627"/>
                </a:lnTo>
                <a:lnTo>
                  <a:pt x="0" y="351101"/>
                </a:lnTo>
                <a:lnTo>
                  <a:pt x="0" y="48947"/>
                </a:lnTo>
                <a:lnTo>
                  <a:pt x="17776" y="12911"/>
                </a:lnTo>
                <a:lnTo>
                  <a:pt x="48947" y="0"/>
                </a:lnTo>
                <a:lnTo>
                  <a:pt x="351101" y="0"/>
                </a:lnTo>
                <a:lnTo>
                  <a:pt x="387137" y="17776"/>
                </a:lnTo>
                <a:lnTo>
                  <a:pt x="400050" y="48947"/>
                </a:lnTo>
                <a:lnTo>
                  <a:pt x="400050" y="351101"/>
                </a:lnTo>
                <a:lnTo>
                  <a:pt x="382273" y="387137"/>
                </a:lnTo>
                <a:lnTo>
                  <a:pt x="354509" y="399714"/>
                </a:lnTo>
                <a:close/>
              </a:path>
            </a:pathLst>
          </a:custGeom>
          <a:solidFill>
            <a:srgbClr val="F0D4F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 </a:t>
            </a:r>
            <a:r>
              <a:rPr b="1" lang="en-GB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Variables</a:t>
            </a:r>
            <a:endParaRPr b="1"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83425" y="698300"/>
            <a:ext cx="3771900" cy="239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483413" y="3249888"/>
            <a:ext cx="3771900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2"/>
          <p:cNvSpPr/>
          <p:nvPr/>
        </p:nvSpPr>
        <p:spPr>
          <a:xfrm>
            <a:off x="453" y="2000051"/>
            <a:ext cx="9136500" cy="8347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" name="Google Shape;103;p12"/>
          <p:cNvGrpSpPr/>
          <p:nvPr/>
        </p:nvGrpSpPr>
        <p:grpSpPr>
          <a:xfrm>
            <a:off x="724794" y="3325099"/>
            <a:ext cx="7687829" cy="740892"/>
            <a:chOff x="1390650" y="1923676"/>
            <a:chExt cx="8648700" cy="833493"/>
          </a:xfrm>
        </p:grpSpPr>
        <p:sp>
          <p:nvSpPr>
            <p:cNvPr id="104" name="Google Shape;104;p12"/>
            <p:cNvSpPr/>
            <p:nvPr/>
          </p:nvSpPr>
          <p:spPr>
            <a:xfrm>
              <a:off x="1390650" y="2124074"/>
              <a:ext cx="8648700" cy="633095"/>
            </a:xfrm>
            <a:custGeom>
              <a:rect b="b" l="l" r="r" t="t"/>
              <a:pathLst>
                <a:path extrusionOk="0" h="633094" w="8648700">
                  <a:moveTo>
                    <a:pt x="8648700" y="0"/>
                  </a:moveTo>
                  <a:lnTo>
                    <a:pt x="0" y="0"/>
                  </a:lnTo>
                  <a:lnTo>
                    <a:pt x="0" y="38100"/>
                  </a:lnTo>
                  <a:lnTo>
                    <a:pt x="1362964" y="38100"/>
                  </a:lnTo>
                  <a:lnTo>
                    <a:pt x="1362964" y="633044"/>
                  </a:lnTo>
                  <a:lnTo>
                    <a:pt x="1401064" y="633044"/>
                  </a:lnTo>
                  <a:lnTo>
                    <a:pt x="1401064" y="38100"/>
                  </a:lnTo>
                  <a:lnTo>
                    <a:pt x="8648700" y="38100"/>
                  </a:lnTo>
                  <a:lnTo>
                    <a:pt x="8648700" y="0"/>
                  </a:lnTo>
                  <a:close/>
                </a:path>
              </a:pathLst>
            </a:custGeom>
            <a:solidFill>
              <a:srgbClr val="DFA7F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2"/>
            <p:cNvSpPr/>
            <p:nvPr/>
          </p:nvSpPr>
          <p:spPr>
            <a:xfrm>
              <a:off x="2566987" y="1923676"/>
              <a:ext cx="400050" cy="400050"/>
            </a:xfrm>
            <a:custGeom>
              <a:rect b="b" l="l" r="r" t="t"/>
              <a:pathLst>
                <a:path extrusionOk="0" h="400050" w="400050">
                  <a:moveTo>
                    <a:pt x="351101" y="400050"/>
                  </a:moveTo>
                  <a:lnTo>
                    <a:pt x="48947" y="400050"/>
                  </a:lnTo>
                  <a:lnTo>
                    <a:pt x="45540" y="399714"/>
                  </a:lnTo>
                  <a:lnTo>
                    <a:pt x="10739" y="379627"/>
                  </a:lnTo>
                  <a:lnTo>
                    <a:pt x="0" y="351101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51101" y="0"/>
                  </a:lnTo>
                  <a:lnTo>
                    <a:pt x="387137" y="17776"/>
                  </a:lnTo>
                  <a:lnTo>
                    <a:pt x="400050" y="48947"/>
                  </a:lnTo>
                  <a:lnTo>
                    <a:pt x="400050" y="351101"/>
                  </a:lnTo>
                  <a:lnTo>
                    <a:pt x="382273" y="387137"/>
                  </a:lnTo>
                  <a:lnTo>
                    <a:pt x="354509" y="399714"/>
                  </a:lnTo>
                  <a:close/>
                </a:path>
              </a:pathLst>
            </a:custGeom>
            <a:solidFill>
              <a:srgbClr val="F0D4F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2"/>
            <p:cNvSpPr/>
            <p:nvPr/>
          </p:nvSpPr>
          <p:spPr>
            <a:xfrm>
              <a:off x="2566987" y="1923676"/>
              <a:ext cx="400050" cy="400050"/>
            </a:xfrm>
            <a:custGeom>
              <a:rect b="b" l="l" r="r" t="t"/>
              <a:pathLst>
                <a:path extrusionOk="0" h="400050" w="400050">
                  <a:moveTo>
                    <a:pt x="0" y="3476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47662" y="0"/>
                  </a:lnTo>
                  <a:lnTo>
                    <a:pt x="351101" y="0"/>
                  </a:lnTo>
                  <a:lnTo>
                    <a:pt x="354509" y="335"/>
                  </a:lnTo>
                  <a:lnTo>
                    <a:pt x="376767" y="8828"/>
                  </a:lnTo>
                  <a:lnTo>
                    <a:pt x="379627" y="10739"/>
                  </a:lnTo>
                  <a:lnTo>
                    <a:pt x="399043" y="42167"/>
                  </a:lnTo>
                  <a:lnTo>
                    <a:pt x="399714" y="45540"/>
                  </a:lnTo>
                  <a:lnTo>
                    <a:pt x="400050" y="48947"/>
                  </a:lnTo>
                  <a:lnTo>
                    <a:pt x="400050" y="52387"/>
                  </a:lnTo>
                  <a:lnTo>
                    <a:pt x="400050" y="347662"/>
                  </a:lnTo>
                  <a:lnTo>
                    <a:pt x="400050" y="351101"/>
                  </a:lnTo>
                  <a:lnTo>
                    <a:pt x="399714" y="354509"/>
                  </a:lnTo>
                  <a:lnTo>
                    <a:pt x="399043" y="357882"/>
                  </a:lnTo>
                  <a:lnTo>
                    <a:pt x="398372" y="361256"/>
                  </a:lnTo>
                  <a:lnTo>
                    <a:pt x="373907" y="393131"/>
                  </a:lnTo>
                  <a:lnTo>
                    <a:pt x="357882" y="399043"/>
                  </a:lnTo>
                  <a:lnTo>
                    <a:pt x="354509" y="399714"/>
                  </a:lnTo>
                  <a:lnTo>
                    <a:pt x="351101" y="400050"/>
                  </a:lnTo>
                  <a:lnTo>
                    <a:pt x="347662" y="400050"/>
                  </a:lnTo>
                  <a:lnTo>
                    <a:pt x="52387" y="400050"/>
                  </a:lnTo>
                  <a:lnTo>
                    <a:pt x="48947" y="400050"/>
                  </a:lnTo>
                  <a:lnTo>
                    <a:pt x="45540" y="399714"/>
                  </a:lnTo>
                  <a:lnTo>
                    <a:pt x="42167" y="399043"/>
                  </a:lnTo>
                  <a:lnTo>
                    <a:pt x="38793" y="398372"/>
                  </a:lnTo>
                  <a:lnTo>
                    <a:pt x="8828" y="376767"/>
                  </a:lnTo>
                  <a:lnTo>
                    <a:pt x="6917" y="373907"/>
                  </a:lnTo>
                  <a:lnTo>
                    <a:pt x="1006" y="357882"/>
                  </a:lnTo>
                  <a:lnTo>
                    <a:pt x="335" y="354509"/>
                  </a:lnTo>
                  <a:lnTo>
                    <a:pt x="0" y="351101"/>
                  </a:lnTo>
                  <a:lnTo>
                    <a:pt x="0" y="347662"/>
                  </a:lnTo>
                  <a:close/>
                </a:path>
              </a:pathLst>
            </a:custGeom>
            <a:noFill/>
            <a:ln cap="flat" cmpd="sng" w="9525">
              <a:solidFill>
                <a:srgbClr val="DFA7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2"/>
            <p:cNvSpPr/>
            <p:nvPr/>
          </p:nvSpPr>
          <p:spPr>
            <a:xfrm>
              <a:off x="5696834" y="2128464"/>
              <a:ext cx="38100" cy="628650"/>
            </a:xfrm>
            <a:custGeom>
              <a:rect b="b" l="l" r="r" t="t"/>
              <a:pathLst>
                <a:path extrusionOk="0" h="628650" w="38100">
                  <a:moveTo>
                    <a:pt x="38100" y="628650"/>
                  </a:moveTo>
                  <a:lnTo>
                    <a:pt x="0" y="628650"/>
                  </a:lnTo>
                  <a:lnTo>
                    <a:pt x="0" y="0"/>
                  </a:lnTo>
                  <a:lnTo>
                    <a:pt x="38100" y="0"/>
                  </a:lnTo>
                  <a:lnTo>
                    <a:pt x="38100" y="628650"/>
                  </a:lnTo>
                  <a:close/>
                </a:path>
              </a:pathLst>
            </a:custGeom>
            <a:solidFill>
              <a:srgbClr val="DFA7F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2"/>
            <p:cNvSpPr/>
            <p:nvPr/>
          </p:nvSpPr>
          <p:spPr>
            <a:xfrm>
              <a:off x="5510212" y="1923676"/>
              <a:ext cx="409575" cy="400050"/>
            </a:xfrm>
            <a:custGeom>
              <a:rect b="b" l="l" r="r" t="t"/>
              <a:pathLst>
                <a:path extrusionOk="0" h="400050" w="409575">
                  <a:moveTo>
                    <a:pt x="360626" y="400050"/>
                  </a:moveTo>
                  <a:lnTo>
                    <a:pt x="48947" y="400050"/>
                  </a:lnTo>
                  <a:lnTo>
                    <a:pt x="45540" y="399714"/>
                  </a:lnTo>
                  <a:lnTo>
                    <a:pt x="10739" y="379627"/>
                  </a:lnTo>
                  <a:lnTo>
                    <a:pt x="0" y="351101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60626" y="0"/>
                  </a:lnTo>
                  <a:lnTo>
                    <a:pt x="396662" y="17776"/>
                  </a:lnTo>
                  <a:lnTo>
                    <a:pt x="409575" y="48947"/>
                  </a:lnTo>
                  <a:lnTo>
                    <a:pt x="409575" y="351101"/>
                  </a:lnTo>
                  <a:lnTo>
                    <a:pt x="391798" y="387137"/>
                  </a:lnTo>
                  <a:lnTo>
                    <a:pt x="364034" y="399714"/>
                  </a:lnTo>
                  <a:close/>
                </a:path>
              </a:pathLst>
            </a:custGeom>
            <a:solidFill>
              <a:srgbClr val="F0D4F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2"/>
            <p:cNvSpPr/>
            <p:nvPr/>
          </p:nvSpPr>
          <p:spPr>
            <a:xfrm>
              <a:off x="5510212" y="1923676"/>
              <a:ext cx="409575" cy="400050"/>
            </a:xfrm>
            <a:custGeom>
              <a:rect b="b" l="l" r="r" t="t"/>
              <a:pathLst>
                <a:path extrusionOk="0" h="400050" w="409575">
                  <a:moveTo>
                    <a:pt x="0" y="3476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57187" y="0"/>
                  </a:lnTo>
                  <a:lnTo>
                    <a:pt x="360626" y="0"/>
                  </a:lnTo>
                  <a:lnTo>
                    <a:pt x="364034" y="335"/>
                  </a:lnTo>
                  <a:lnTo>
                    <a:pt x="386292" y="8828"/>
                  </a:lnTo>
                  <a:lnTo>
                    <a:pt x="389152" y="10739"/>
                  </a:lnTo>
                  <a:lnTo>
                    <a:pt x="408568" y="42167"/>
                  </a:lnTo>
                  <a:lnTo>
                    <a:pt x="409239" y="45540"/>
                  </a:lnTo>
                  <a:lnTo>
                    <a:pt x="409575" y="48947"/>
                  </a:lnTo>
                  <a:lnTo>
                    <a:pt x="409575" y="52387"/>
                  </a:lnTo>
                  <a:lnTo>
                    <a:pt x="409575" y="347662"/>
                  </a:lnTo>
                  <a:lnTo>
                    <a:pt x="409575" y="351101"/>
                  </a:lnTo>
                  <a:lnTo>
                    <a:pt x="409239" y="354509"/>
                  </a:lnTo>
                  <a:lnTo>
                    <a:pt x="408568" y="357882"/>
                  </a:lnTo>
                  <a:lnTo>
                    <a:pt x="407897" y="361256"/>
                  </a:lnTo>
                  <a:lnTo>
                    <a:pt x="383432" y="393131"/>
                  </a:lnTo>
                  <a:lnTo>
                    <a:pt x="367407" y="399043"/>
                  </a:lnTo>
                  <a:lnTo>
                    <a:pt x="364034" y="399714"/>
                  </a:lnTo>
                  <a:lnTo>
                    <a:pt x="360626" y="400050"/>
                  </a:lnTo>
                  <a:lnTo>
                    <a:pt x="357187" y="400050"/>
                  </a:lnTo>
                  <a:lnTo>
                    <a:pt x="52387" y="400050"/>
                  </a:lnTo>
                  <a:lnTo>
                    <a:pt x="48947" y="400050"/>
                  </a:lnTo>
                  <a:lnTo>
                    <a:pt x="45540" y="399714"/>
                  </a:lnTo>
                  <a:lnTo>
                    <a:pt x="42167" y="399043"/>
                  </a:lnTo>
                  <a:lnTo>
                    <a:pt x="38793" y="398372"/>
                  </a:lnTo>
                  <a:lnTo>
                    <a:pt x="8828" y="376767"/>
                  </a:lnTo>
                  <a:lnTo>
                    <a:pt x="6917" y="373907"/>
                  </a:lnTo>
                  <a:lnTo>
                    <a:pt x="1006" y="357882"/>
                  </a:lnTo>
                  <a:lnTo>
                    <a:pt x="335" y="354509"/>
                  </a:lnTo>
                  <a:lnTo>
                    <a:pt x="0" y="351101"/>
                  </a:lnTo>
                  <a:lnTo>
                    <a:pt x="0" y="347662"/>
                  </a:lnTo>
                  <a:close/>
                </a:path>
              </a:pathLst>
            </a:custGeom>
            <a:noFill/>
            <a:ln cap="flat" cmpd="sng" w="9525">
              <a:solidFill>
                <a:srgbClr val="DFA7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0" name="Google Shape;110;p12"/>
          <p:cNvSpPr txBox="1"/>
          <p:nvPr>
            <p:ph type="title"/>
          </p:nvPr>
        </p:nvSpPr>
        <p:spPr>
          <a:xfrm>
            <a:off x="149031" y="60487"/>
            <a:ext cx="84561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800">
            <a:spAutoFit/>
          </a:bodyPr>
          <a:lstStyle/>
          <a:p>
            <a:pPr indent="0" lvl="0" marL="11289" marR="4516" rtl="0" algn="l">
              <a:lnSpc>
                <a:spcPct val="127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Cleaning - Outlier Detection</a:t>
            </a:r>
            <a:endParaRPr/>
          </a:p>
        </p:txBody>
      </p:sp>
      <p:sp>
        <p:nvSpPr>
          <p:cNvPr id="111" name="Google Shape;111;p12"/>
          <p:cNvSpPr txBox="1"/>
          <p:nvPr/>
        </p:nvSpPr>
        <p:spPr>
          <a:xfrm>
            <a:off x="1224808" y="4160872"/>
            <a:ext cx="19551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150">
            <a:spAutoFit/>
          </a:bodyPr>
          <a:lstStyle/>
          <a:p>
            <a:pPr indent="0" lvl="0" marL="112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Null values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2" name="Google Shape;112;p12"/>
          <p:cNvSpPr txBox="1"/>
          <p:nvPr/>
        </p:nvSpPr>
        <p:spPr>
          <a:xfrm>
            <a:off x="586808" y="4770635"/>
            <a:ext cx="2151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325">
            <a:spAutoFit/>
          </a:bodyPr>
          <a:lstStyle/>
          <a:p>
            <a:pPr indent="-1693" lvl="0" marL="11289" marR="4516" rtl="0" algn="ctr">
              <a:lnSpc>
                <a:spcPct val="1533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Filtering out rows where more than one feature is null/value is null</a:t>
            </a:r>
            <a:endParaRPr sz="1244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3" name="Google Shape;113;p12"/>
          <p:cNvSpPr txBox="1"/>
          <p:nvPr/>
        </p:nvSpPr>
        <p:spPr>
          <a:xfrm>
            <a:off x="1910900" y="3382975"/>
            <a:ext cx="41067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275">
            <a:spAutoFit/>
          </a:bodyPr>
          <a:lstStyle/>
          <a:p>
            <a:pPr indent="0" lvl="0" marL="112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11">
                <a:solidFill>
                  <a:srgbClr val="262525"/>
                </a:solidFill>
                <a:latin typeface="Trebuchet MS"/>
                <a:ea typeface="Trebuchet MS"/>
                <a:cs typeface="Trebuchet MS"/>
                <a:sym typeface="Trebuchet MS"/>
              </a:rPr>
              <a:t>1	                            2</a:t>
            </a:r>
            <a:endParaRPr sz="191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4" name="Google Shape;114;p12"/>
          <p:cNvSpPr txBox="1"/>
          <p:nvPr/>
        </p:nvSpPr>
        <p:spPr>
          <a:xfrm>
            <a:off x="3363700" y="4165975"/>
            <a:ext cx="2551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85877" lvl="0" marL="596602" marR="4516" rtl="0" algn="l">
              <a:lnSpc>
                <a:spcPct val="104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Outliers – Std Deviation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5" name="Google Shape;115;p12"/>
          <p:cNvSpPr txBox="1"/>
          <p:nvPr/>
        </p:nvSpPr>
        <p:spPr>
          <a:xfrm>
            <a:off x="3399741" y="4770625"/>
            <a:ext cx="2139600" cy="10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200">
            <a:spAutoFit/>
          </a:bodyPr>
          <a:lstStyle/>
          <a:p>
            <a:pPr indent="-10724" lvl="0" marL="10724" marR="4516" rtl="0" algn="ctr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Detecting outliers which lie more than 3 </a:t>
            </a: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standard</a:t>
            </a: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 deviations away from the mean</a:t>
            </a:r>
            <a:endParaRPr sz="1244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16" name="Google Shape;116;p12"/>
          <p:cNvGrpSpPr/>
          <p:nvPr/>
        </p:nvGrpSpPr>
        <p:grpSpPr>
          <a:xfrm>
            <a:off x="6919916" y="3411626"/>
            <a:ext cx="355604" cy="740843"/>
            <a:chOff x="8462962" y="1923676"/>
            <a:chExt cx="400050" cy="833438"/>
          </a:xfrm>
        </p:grpSpPr>
        <p:sp>
          <p:nvSpPr>
            <p:cNvPr id="117" name="Google Shape;117;p12"/>
            <p:cNvSpPr/>
            <p:nvPr/>
          </p:nvSpPr>
          <p:spPr>
            <a:xfrm>
              <a:off x="8640074" y="2128464"/>
              <a:ext cx="38100" cy="628650"/>
            </a:xfrm>
            <a:custGeom>
              <a:rect b="b" l="l" r="r" t="t"/>
              <a:pathLst>
                <a:path extrusionOk="0" h="628650" w="38100">
                  <a:moveTo>
                    <a:pt x="38100" y="628650"/>
                  </a:moveTo>
                  <a:lnTo>
                    <a:pt x="0" y="628650"/>
                  </a:lnTo>
                  <a:lnTo>
                    <a:pt x="0" y="0"/>
                  </a:lnTo>
                  <a:lnTo>
                    <a:pt x="38100" y="0"/>
                  </a:lnTo>
                  <a:lnTo>
                    <a:pt x="38100" y="628650"/>
                  </a:lnTo>
                  <a:close/>
                </a:path>
              </a:pathLst>
            </a:custGeom>
            <a:solidFill>
              <a:srgbClr val="DFA7F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2"/>
            <p:cNvSpPr/>
            <p:nvPr/>
          </p:nvSpPr>
          <p:spPr>
            <a:xfrm>
              <a:off x="8462962" y="1923676"/>
              <a:ext cx="400050" cy="400050"/>
            </a:xfrm>
            <a:custGeom>
              <a:rect b="b" l="l" r="r" t="t"/>
              <a:pathLst>
                <a:path extrusionOk="0" h="400050" w="400050">
                  <a:moveTo>
                    <a:pt x="351101" y="400050"/>
                  </a:moveTo>
                  <a:lnTo>
                    <a:pt x="48947" y="400050"/>
                  </a:lnTo>
                  <a:lnTo>
                    <a:pt x="45540" y="399714"/>
                  </a:lnTo>
                  <a:lnTo>
                    <a:pt x="10739" y="379627"/>
                  </a:lnTo>
                  <a:lnTo>
                    <a:pt x="0" y="351101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51101" y="0"/>
                  </a:lnTo>
                  <a:lnTo>
                    <a:pt x="387137" y="17776"/>
                  </a:lnTo>
                  <a:lnTo>
                    <a:pt x="400050" y="48947"/>
                  </a:lnTo>
                  <a:lnTo>
                    <a:pt x="400050" y="351101"/>
                  </a:lnTo>
                  <a:lnTo>
                    <a:pt x="382273" y="387137"/>
                  </a:lnTo>
                  <a:lnTo>
                    <a:pt x="354509" y="399714"/>
                  </a:lnTo>
                  <a:close/>
                </a:path>
              </a:pathLst>
            </a:custGeom>
            <a:solidFill>
              <a:srgbClr val="F0D4F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2"/>
            <p:cNvSpPr/>
            <p:nvPr/>
          </p:nvSpPr>
          <p:spPr>
            <a:xfrm>
              <a:off x="8462962" y="1923676"/>
              <a:ext cx="400050" cy="400050"/>
            </a:xfrm>
            <a:custGeom>
              <a:rect b="b" l="l" r="r" t="t"/>
              <a:pathLst>
                <a:path extrusionOk="0" h="400050" w="400050">
                  <a:moveTo>
                    <a:pt x="0" y="3476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47662" y="0"/>
                  </a:lnTo>
                  <a:lnTo>
                    <a:pt x="351101" y="0"/>
                  </a:lnTo>
                  <a:lnTo>
                    <a:pt x="354509" y="335"/>
                  </a:lnTo>
                  <a:lnTo>
                    <a:pt x="376767" y="8828"/>
                  </a:lnTo>
                  <a:lnTo>
                    <a:pt x="379627" y="10739"/>
                  </a:lnTo>
                  <a:lnTo>
                    <a:pt x="399043" y="42167"/>
                  </a:lnTo>
                  <a:lnTo>
                    <a:pt x="399714" y="45540"/>
                  </a:lnTo>
                  <a:lnTo>
                    <a:pt x="400050" y="48947"/>
                  </a:lnTo>
                  <a:lnTo>
                    <a:pt x="400050" y="52387"/>
                  </a:lnTo>
                  <a:lnTo>
                    <a:pt x="400050" y="347662"/>
                  </a:lnTo>
                  <a:lnTo>
                    <a:pt x="400050" y="351101"/>
                  </a:lnTo>
                  <a:lnTo>
                    <a:pt x="399714" y="354509"/>
                  </a:lnTo>
                  <a:lnTo>
                    <a:pt x="399043" y="357882"/>
                  </a:lnTo>
                  <a:lnTo>
                    <a:pt x="398372" y="361256"/>
                  </a:lnTo>
                  <a:lnTo>
                    <a:pt x="373907" y="393131"/>
                  </a:lnTo>
                  <a:lnTo>
                    <a:pt x="357882" y="399043"/>
                  </a:lnTo>
                  <a:lnTo>
                    <a:pt x="354509" y="399714"/>
                  </a:lnTo>
                  <a:lnTo>
                    <a:pt x="351101" y="400050"/>
                  </a:lnTo>
                  <a:lnTo>
                    <a:pt x="347662" y="400050"/>
                  </a:lnTo>
                  <a:lnTo>
                    <a:pt x="52387" y="400050"/>
                  </a:lnTo>
                  <a:lnTo>
                    <a:pt x="48947" y="400050"/>
                  </a:lnTo>
                  <a:lnTo>
                    <a:pt x="45540" y="399714"/>
                  </a:lnTo>
                  <a:lnTo>
                    <a:pt x="42167" y="399043"/>
                  </a:lnTo>
                  <a:lnTo>
                    <a:pt x="38793" y="398372"/>
                  </a:lnTo>
                  <a:lnTo>
                    <a:pt x="8828" y="376767"/>
                  </a:lnTo>
                  <a:lnTo>
                    <a:pt x="6917" y="373907"/>
                  </a:lnTo>
                  <a:lnTo>
                    <a:pt x="1006" y="357882"/>
                  </a:lnTo>
                  <a:lnTo>
                    <a:pt x="335" y="354509"/>
                  </a:lnTo>
                  <a:lnTo>
                    <a:pt x="0" y="351101"/>
                  </a:lnTo>
                  <a:lnTo>
                    <a:pt x="0" y="347662"/>
                  </a:lnTo>
                  <a:close/>
                </a:path>
              </a:pathLst>
            </a:custGeom>
            <a:noFill/>
            <a:ln cap="flat" cmpd="sng" w="9525">
              <a:solidFill>
                <a:srgbClr val="DFA7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12"/>
          <p:cNvSpPr txBox="1"/>
          <p:nvPr/>
        </p:nvSpPr>
        <p:spPr>
          <a:xfrm>
            <a:off x="7013796" y="3407188"/>
            <a:ext cx="1608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275">
            <a:spAutoFit/>
          </a:bodyPr>
          <a:lstStyle/>
          <a:p>
            <a:pPr indent="0" lvl="0" marL="112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11">
                <a:solidFill>
                  <a:srgbClr val="262525"/>
                </a:solidFill>
                <a:latin typeface="Trebuchet MS"/>
                <a:ea typeface="Trebuchet MS"/>
                <a:cs typeface="Trebuchet MS"/>
                <a:sym typeface="Trebuchet MS"/>
              </a:rPr>
              <a:t>3</a:t>
            </a:r>
            <a:endParaRPr sz="191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1" name="Google Shape;121;p12"/>
          <p:cNvSpPr txBox="1"/>
          <p:nvPr/>
        </p:nvSpPr>
        <p:spPr>
          <a:xfrm>
            <a:off x="6036726" y="4860934"/>
            <a:ext cx="21150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200">
            <a:spAutoFit/>
          </a:bodyPr>
          <a:lstStyle/>
          <a:p>
            <a:pPr indent="10724" lvl="0" marL="11289" marR="4516" rtl="0" algn="ctr">
              <a:lnSpc>
                <a:spcPct val="15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4">
                <a:solidFill>
                  <a:srgbClr val="262525"/>
                </a:solidFill>
                <a:latin typeface="Verdana"/>
                <a:ea typeface="Verdana"/>
                <a:cs typeface="Verdana"/>
                <a:sym typeface="Verdana"/>
              </a:rPr>
              <a:t>Detecting outliers based on the definition of the different features</a:t>
            </a:r>
            <a:endParaRPr sz="1244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12"/>
          <p:cNvSpPr txBox="1"/>
          <p:nvPr/>
        </p:nvSpPr>
        <p:spPr>
          <a:xfrm>
            <a:off x="6139666" y="4155994"/>
            <a:ext cx="1916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85877" lvl="0" marL="596602" marR="4516" rtl="0" algn="l">
              <a:lnSpc>
                <a:spcPct val="104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Outliers – Definition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23" name="Google Shape;12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6162" y="580515"/>
            <a:ext cx="3788225" cy="2705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/>
          <p:nvPr/>
        </p:nvSpPr>
        <p:spPr>
          <a:xfrm>
            <a:off x="-507784" y="-1013014"/>
            <a:ext cx="10159570" cy="835342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3"/>
          <p:cNvSpPr txBox="1"/>
          <p:nvPr>
            <p:ph type="title"/>
          </p:nvPr>
        </p:nvSpPr>
        <p:spPr>
          <a:xfrm>
            <a:off x="2" y="0"/>
            <a:ext cx="71004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75">
            <a:spAutoFit/>
          </a:bodyPr>
          <a:lstStyle/>
          <a:p>
            <a:pPr indent="0" lvl="0" marL="11289" marR="4516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Imputation logic – KNN Imputer</a:t>
            </a:r>
            <a:endParaRPr/>
          </a:p>
        </p:txBody>
      </p:sp>
      <p:grpSp>
        <p:nvGrpSpPr>
          <p:cNvPr id="130" name="Google Shape;130;p13"/>
          <p:cNvGrpSpPr/>
          <p:nvPr/>
        </p:nvGrpSpPr>
        <p:grpSpPr>
          <a:xfrm>
            <a:off x="572698" y="665848"/>
            <a:ext cx="4409040" cy="4926473"/>
            <a:chOff x="1395412" y="2281237"/>
            <a:chExt cx="2752725" cy="2762250"/>
          </a:xfrm>
        </p:grpSpPr>
        <p:sp>
          <p:nvSpPr>
            <p:cNvPr id="131" name="Google Shape;131;p13"/>
            <p:cNvSpPr/>
            <p:nvPr/>
          </p:nvSpPr>
          <p:spPr>
            <a:xfrm>
              <a:off x="1395412" y="2281237"/>
              <a:ext cx="2752725" cy="2762250"/>
            </a:xfrm>
            <a:custGeom>
              <a:rect b="b" l="l" r="r" t="t"/>
              <a:pathLst>
                <a:path extrusionOk="0" h="2762250" w="2752725">
                  <a:moveTo>
                    <a:pt x="2703776" y="2762250"/>
                  </a:moveTo>
                  <a:lnTo>
                    <a:pt x="48948" y="2762250"/>
                  </a:lnTo>
                  <a:lnTo>
                    <a:pt x="45539" y="2761916"/>
                  </a:lnTo>
                  <a:lnTo>
                    <a:pt x="10744" y="2741828"/>
                  </a:lnTo>
                  <a:lnTo>
                    <a:pt x="0" y="2713301"/>
                  </a:lnTo>
                  <a:lnTo>
                    <a:pt x="0" y="48948"/>
                  </a:lnTo>
                  <a:lnTo>
                    <a:pt x="17773" y="12915"/>
                  </a:lnTo>
                  <a:lnTo>
                    <a:pt x="48948" y="0"/>
                  </a:lnTo>
                  <a:lnTo>
                    <a:pt x="2703776" y="0"/>
                  </a:lnTo>
                  <a:lnTo>
                    <a:pt x="2739809" y="17773"/>
                  </a:lnTo>
                  <a:lnTo>
                    <a:pt x="2752725" y="48948"/>
                  </a:lnTo>
                  <a:lnTo>
                    <a:pt x="2752725" y="2713301"/>
                  </a:lnTo>
                  <a:lnTo>
                    <a:pt x="2734951" y="2749334"/>
                  </a:lnTo>
                  <a:lnTo>
                    <a:pt x="2707185" y="2761916"/>
                  </a:lnTo>
                  <a:close/>
                </a:path>
              </a:pathLst>
            </a:custGeom>
            <a:solidFill>
              <a:srgbClr val="F0D4F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1395412" y="2281237"/>
              <a:ext cx="2752725" cy="2762250"/>
            </a:xfrm>
            <a:custGeom>
              <a:rect b="b" l="l" r="r" t="t"/>
              <a:pathLst>
                <a:path extrusionOk="0" h="2762250" w="2752725">
                  <a:moveTo>
                    <a:pt x="0" y="2709862"/>
                  </a:moveTo>
                  <a:lnTo>
                    <a:pt x="0" y="52387"/>
                  </a:lnTo>
                  <a:lnTo>
                    <a:pt x="0" y="48948"/>
                  </a:lnTo>
                  <a:lnTo>
                    <a:pt x="333" y="45539"/>
                  </a:lnTo>
                  <a:lnTo>
                    <a:pt x="1009" y="42167"/>
                  </a:lnTo>
                  <a:lnTo>
                    <a:pt x="1676" y="38795"/>
                  </a:lnTo>
                  <a:lnTo>
                    <a:pt x="2667" y="35518"/>
                  </a:lnTo>
                  <a:lnTo>
                    <a:pt x="3990" y="32337"/>
                  </a:lnTo>
                  <a:lnTo>
                    <a:pt x="5305" y="29165"/>
                  </a:lnTo>
                  <a:lnTo>
                    <a:pt x="6915" y="26146"/>
                  </a:lnTo>
                  <a:lnTo>
                    <a:pt x="32337" y="3990"/>
                  </a:lnTo>
                  <a:lnTo>
                    <a:pt x="35518" y="2667"/>
                  </a:lnTo>
                  <a:lnTo>
                    <a:pt x="38795" y="1676"/>
                  </a:lnTo>
                  <a:lnTo>
                    <a:pt x="42167" y="1009"/>
                  </a:lnTo>
                  <a:lnTo>
                    <a:pt x="45539" y="333"/>
                  </a:lnTo>
                  <a:lnTo>
                    <a:pt x="48948" y="0"/>
                  </a:lnTo>
                  <a:lnTo>
                    <a:pt x="52387" y="0"/>
                  </a:lnTo>
                  <a:lnTo>
                    <a:pt x="2700337" y="0"/>
                  </a:lnTo>
                  <a:lnTo>
                    <a:pt x="2703776" y="0"/>
                  </a:lnTo>
                  <a:lnTo>
                    <a:pt x="2707185" y="333"/>
                  </a:lnTo>
                  <a:lnTo>
                    <a:pt x="2710557" y="1009"/>
                  </a:lnTo>
                  <a:lnTo>
                    <a:pt x="2713929" y="1676"/>
                  </a:lnTo>
                  <a:lnTo>
                    <a:pt x="2717206" y="2667"/>
                  </a:lnTo>
                  <a:lnTo>
                    <a:pt x="2720387" y="3990"/>
                  </a:lnTo>
                  <a:lnTo>
                    <a:pt x="2723559" y="5305"/>
                  </a:lnTo>
                  <a:lnTo>
                    <a:pt x="2737380" y="15344"/>
                  </a:lnTo>
                  <a:lnTo>
                    <a:pt x="2739809" y="17773"/>
                  </a:lnTo>
                  <a:lnTo>
                    <a:pt x="2748734" y="32337"/>
                  </a:lnTo>
                  <a:lnTo>
                    <a:pt x="2750058" y="35518"/>
                  </a:lnTo>
                  <a:lnTo>
                    <a:pt x="2751048" y="38795"/>
                  </a:lnTo>
                  <a:lnTo>
                    <a:pt x="2751715" y="42167"/>
                  </a:lnTo>
                  <a:lnTo>
                    <a:pt x="2752391" y="45539"/>
                  </a:lnTo>
                  <a:lnTo>
                    <a:pt x="2752725" y="48948"/>
                  </a:lnTo>
                  <a:lnTo>
                    <a:pt x="2752725" y="52387"/>
                  </a:lnTo>
                  <a:lnTo>
                    <a:pt x="2752725" y="2709862"/>
                  </a:lnTo>
                  <a:lnTo>
                    <a:pt x="2752725" y="2713301"/>
                  </a:lnTo>
                  <a:lnTo>
                    <a:pt x="2752391" y="2716710"/>
                  </a:lnTo>
                  <a:lnTo>
                    <a:pt x="2751715" y="2720082"/>
                  </a:lnTo>
                  <a:lnTo>
                    <a:pt x="2751048" y="2723454"/>
                  </a:lnTo>
                  <a:lnTo>
                    <a:pt x="2737380" y="2746905"/>
                  </a:lnTo>
                  <a:lnTo>
                    <a:pt x="2734951" y="2749334"/>
                  </a:lnTo>
                  <a:lnTo>
                    <a:pt x="2710557" y="2761240"/>
                  </a:lnTo>
                  <a:lnTo>
                    <a:pt x="2707185" y="2761916"/>
                  </a:lnTo>
                  <a:lnTo>
                    <a:pt x="2703776" y="2762250"/>
                  </a:lnTo>
                  <a:lnTo>
                    <a:pt x="2700337" y="2762250"/>
                  </a:lnTo>
                  <a:lnTo>
                    <a:pt x="52387" y="2762250"/>
                  </a:lnTo>
                  <a:lnTo>
                    <a:pt x="48948" y="2762250"/>
                  </a:lnTo>
                  <a:lnTo>
                    <a:pt x="45539" y="2761916"/>
                  </a:lnTo>
                  <a:lnTo>
                    <a:pt x="42167" y="2761240"/>
                  </a:lnTo>
                  <a:lnTo>
                    <a:pt x="38795" y="2760573"/>
                  </a:lnTo>
                  <a:lnTo>
                    <a:pt x="15344" y="2746905"/>
                  </a:lnTo>
                  <a:lnTo>
                    <a:pt x="12915" y="2744476"/>
                  </a:lnTo>
                  <a:lnTo>
                    <a:pt x="3990" y="2729912"/>
                  </a:lnTo>
                  <a:lnTo>
                    <a:pt x="2667" y="2726731"/>
                  </a:lnTo>
                  <a:lnTo>
                    <a:pt x="1676" y="2723454"/>
                  </a:lnTo>
                  <a:lnTo>
                    <a:pt x="1009" y="2720082"/>
                  </a:lnTo>
                  <a:lnTo>
                    <a:pt x="333" y="2716710"/>
                  </a:lnTo>
                  <a:lnTo>
                    <a:pt x="0" y="2713301"/>
                  </a:lnTo>
                  <a:lnTo>
                    <a:pt x="0" y="2709862"/>
                  </a:lnTo>
                  <a:close/>
                </a:path>
              </a:pathLst>
            </a:custGeom>
            <a:noFill/>
            <a:ln cap="flat" cmpd="sng" w="9525">
              <a:solidFill>
                <a:srgbClr val="DFA7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3" name="Google Shape;133;p13"/>
          <p:cNvSpPr txBox="1"/>
          <p:nvPr/>
        </p:nvSpPr>
        <p:spPr>
          <a:xfrm>
            <a:off x="712075" y="1240225"/>
            <a:ext cx="39906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●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Impute null to outlier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●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Find nearest 5 neighbours based on other features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●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Impute the mean of those 5 neighbours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4025" y="665850"/>
            <a:ext cx="4587750" cy="32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/>
          <p:nvPr/>
        </p:nvSpPr>
        <p:spPr>
          <a:xfrm>
            <a:off x="-507784" y="-1013014"/>
            <a:ext cx="10159500" cy="835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4"/>
          <p:cNvSpPr txBox="1"/>
          <p:nvPr>
            <p:ph type="title"/>
          </p:nvPr>
        </p:nvSpPr>
        <p:spPr>
          <a:xfrm>
            <a:off x="152400" y="89175"/>
            <a:ext cx="91440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75">
            <a:spAutoFit/>
          </a:bodyPr>
          <a:lstStyle/>
          <a:p>
            <a:pPr indent="0" lvl="0" marL="11289" marR="4516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Comparison of Classification Models</a:t>
            </a:r>
            <a:endParaRPr/>
          </a:p>
        </p:txBody>
      </p:sp>
      <p:sp>
        <p:nvSpPr>
          <p:cNvPr id="141" name="Google Shape;141;p14"/>
          <p:cNvSpPr txBox="1"/>
          <p:nvPr/>
        </p:nvSpPr>
        <p:spPr>
          <a:xfrm>
            <a:off x="548275" y="930550"/>
            <a:ext cx="1944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latin typeface="Calibri"/>
                <a:ea typeface="Calibri"/>
                <a:cs typeface="Calibri"/>
                <a:sym typeface="Calibri"/>
              </a:rPr>
              <a:t>LR Classifier</a:t>
            </a:r>
            <a:endParaRPr b="1"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4"/>
          <p:cNvSpPr txBox="1"/>
          <p:nvPr/>
        </p:nvSpPr>
        <p:spPr>
          <a:xfrm>
            <a:off x="3599825" y="930550"/>
            <a:ext cx="1944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latin typeface="Calibri"/>
                <a:ea typeface="Calibri"/>
                <a:cs typeface="Calibri"/>
                <a:sym typeface="Calibri"/>
              </a:rPr>
              <a:t>KNN Classifier</a:t>
            </a:r>
            <a:endParaRPr b="1"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6768000" y="930550"/>
            <a:ext cx="1944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latin typeface="Calibri"/>
                <a:ea typeface="Calibri"/>
                <a:cs typeface="Calibri"/>
                <a:sym typeface="Calibri"/>
              </a:rPr>
              <a:t>RF </a:t>
            </a:r>
            <a:r>
              <a:rPr b="1" lang="en-GB" sz="2100">
                <a:latin typeface="Calibri"/>
                <a:ea typeface="Calibri"/>
                <a:cs typeface="Calibri"/>
                <a:sym typeface="Calibri"/>
              </a:rPr>
              <a:t>Classifier</a:t>
            </a:r>
            <a:endParaRPr b="1" sz="2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" y="1531875"/>
            <a:ext cx="2888451" cy="28699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5" name="Google Shape;14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7775" y="1531875"/>
            <a:ext cx="2888450" cy="28699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6" name="Google Shape;146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79350" y="1531875"/>
            <a:ext cx="2888450" cy="28699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7" name="Google Shape;147;p14"/>
          <p:cNvSpPr txBox="1"/>
          <p:nvPr/>
        </p:nvSpPr>
        <p:spPr>
          <a:xfrm>
            <a:off x="491725" y="4652000"/>
            <a:ext cx="2057400" cy="8313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AUC </a:t>
            </a: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: 0.966</a:t>
            </a:r>
            <a:br>
              <a:rPr lang="en-GB" sz="2100">
                <a:latin typeface="Calibri"/>
                <a:ea typeface="Calibri"/>
                <a:cs typeface="Calibri"/>
                <a:sym typeface="Calibri"/>
              </a:rPr>
            </a:b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Accuracy: 0.90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4"/>
          <p:cNvSpPr txBox="1"/>
          <p:nvPr/>
        </p:nvSpPr>
        <p:spPr>
          <a:xfrm>
            <a:off x="3543275" y="4652000"/>
            <a:ext cx="2057400" cy="831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AUC : 0.97</a:t>
            </a:r>
            <a:br>
              <a:rPr lang="en-GB" sz="2100">
                <a:latin typeface="Calibri"/>
                <a:ea typeface="Calibri"/>
                <a:cs typeface="Calibri"/>
                <a:sym typeface="Calibri"/>
              </a:rPr>
            </a:b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Accuracy: 0.92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4"/>
          <p:cNvSpPr txBox="1"/>
          <p:nvPr/>
        </p:nvSpPr>
        <p:spPr>
          <a:xfrm>
            <a:off x="6635250" y="4652000"/>
            <a:ext cx="2057400" cy="831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AUC : 0.98</a:t>
            </a:r>
            <a:br>
              <a:rPr lang="en-GB" sz="2100">
                <a:latin typeface="Calibri"/>
                <a:ea typeface="Calibri"/>
                <a:cs typeface="Calibri"/>
                <a:sym typeface="Calibri"/>
              </a:rPr>
            </a:b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Accuracy: 0.94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23100" y="1238677"/>
            <a:ext cx="1373292" cy="122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/>
          <p:nvPr/>
        </p:nvSpPr>
        <p:spPr>
          <a:xfrm>
            <a:off x="-507784" y="-1013014"/>
            <a:ext cx="10159500" cy="835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5"/>
          <p:cNvSpPr txBox="1"/>
          <p:nvPr>
            <p:ph type="title"/>
          </p:nvPr>
        </p:nvSpPr>
        <p:spPr>
          <a:xfrm>
            <a:off x="152400" y="89175"/>
            <a:ext cx="91440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75">
            <a:spAutoFit/>
          </a:bodyPr>
          <a:lstStyle/>
          <a:p>
            <a:pPr indent="0" lvl="0" marL="11289" marR="4516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Forest Classification (Best Model)</a:t>
            </a:r>
            <a:endParaRPr/>
          </a:p>
        </p:txBody>
      </p:sp>
      <p:sp>
        <p:nvSpPr>
          <p:cNvPr id="157" name="Google Shape;157;p15"/>
          <p:cNvSpPr txBox="1"/>
          <p:nvPr/>
        </p:nvSpPr>
        <p:spPr>
          <a:xfrm>
            <a:off x="152400" y="845200"/>
            <a:ext cx="3888900" cy="43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➔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Supervised Learning Algorithm</a:t>
            </a:r>
            <a:br>
              <a:rPr lang="en-GB" sz="2100">
                <a:latin typeface="Calibri"/>
                <a:ea typeface="Calibri"/>
                <a:cs typeface="Calibri"/>
                <a:sym typeface="Calibri"/>
              </a:rPr>
            </a:b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➔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Collection of Decision Trees</a:t>
            </a:r>
            <a:br>
              <a:rPr lang="en-GB" sz="2100">
                <a:latin typeface="Calibri"/>
                <a:ea typeface="Calibri"/>
                <a:cs typeface="Calibri"/>
                <a:sym typeface="Calibri"/>
              </a:rPr>
            </a:b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➔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Based on </a:t>
            </a:r>
            <a:r>
              <a:rPr b="1" lang="en-GB" sz="2100">
                <a:latin typeface="Calibri"/>
                <a:ea typeface="Calibri"/>
                <a:cs typeface="Calibri"/>
                <a:sym typeface="Calibri"/>
              </a:rPr>
              <a:t>Ensemble Learning</a:t>
            </a: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 Methodology (Uses </a:t>
            </a:r>
            <a:r>
              <a:rPr b="1" lang="en-GB" sz="2100">
                <a:latin typeface="Calibri"/>
                <a:ea typeface="Calibri"/>
                <a:cs typeface="Calibri"/>
                <a:sym typeface="Calibri"/>
              </a:rPr>
              <a:t>Bagging</a:t>
            </a: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GB" sz="2100">
                <a:latin typeface="Calibri"/>
                <a:ea typeface="Calibri"/>
                <a:cs typeface="Calibri"/>
                <a:sym typeface="Calibri"/>
              </a:rPr>
            </a:b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➔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Each Decision Tree Generates an Output</a:t>
            </a:r>
            <a:br>
              <a:rPr lang="en-GB" sz="2100">
                <a:latin typeface="Calibri"/>
                <a:ea typeface="Calibri"/>
                <a:cs typeface="Calibri"/>
                <a:sym typeface="Calibri"/>
              </a:rPr>
            </a:b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➔"/>
            </a:pPr>
            <a:r>
              <a:rPr lang="en-GB" sz="2100">
                <a:latin typeface="Calibri"/>
                <a:ea typeface="Calibri"/>
                <a:cs typeface="Calibri"/>
                <a:sym typeface="Calibri"/>
              </a:rPr>
              <a:t>Final Classification output depends on majority voting 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3325" y="983925"/>
            <a:ext cx="5066876" cy="42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